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6917C-1E38-4367-AE93-2ABE945072D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DB469-C2D1-495C-9170-C44F6EF9CB1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400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591FA-FF7D-4F65-A2CD-FCA0C2E1393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562C4-E5FE-481B-981F-30612FC575F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239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E1F22-844E-4BB7-9B75-7FAAD0F3194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82436-E403-4F73-9DED-AECB30C527F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815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14BBF-63F5-44F3-82CB-A2D3835FE7E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54FE6-7C34-4E7B-A073-C1CD289FF03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376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6786D-1FE3-47DF-8A8F-493778C0E1D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9A805-522E-47C3-90E5-F9222CBEB1A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398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82F4D-B340-4076-B02E-2143176396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2E418-5578-4BC5-913F-4C57F8231F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074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799EF-C792-471C-BA1A-A4F7B6C550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CF9DB-20AA-4348-80A3-D5234BDFF20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447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A40E7-18D1-42BC-8758-71B309BD64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E4130-600D-41BB-B182-F57DA29605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944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2CF44-21D2-40CB-B79A-F719F067AE8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4171D-F79A-4900-BE3E-0964A549AED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206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9CB6F-7563-414F-BB11-BDD369A09CC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19996-F14A-441E-B8E6-C24007FC43B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377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1F52B-7403-4FF4-8EA9-4DE00704D6C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4F14E-B4D7-430D-BEF2-ECBB99B18DF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705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BDD904B-E3A2-4E56-A772-41AEB82D351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4A39E28-F47A-4363-8FCB-E2072497725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945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728" y="857232"/>
            <a:ext cx="727314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Музичн</a:t>
            </a:r>
            <a:r>
              <a:rPr lang="ru-RU" sz="3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а  культура  </a:t>
            </a:r>
            <a:r>
              <a:rPr lang="ru-RU" sz="36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Індії</a:t>
            </a:r>
            <a:r>
              <a:rPr lang="ru-RU" sz="3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 </a:t>
            </a:r>
          </a:p>
          <a:p>
            <a:pPr algn="ctr">
              <a:defRPr/>
            </a:pPr>
            <a:r>
              <a:rPr lang="uk-UA" sz="3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та</a:t>
            </a:r>
            <a:r>
              <a:rPr lang="ru-RU" sz="3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 Далекого Сходу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14563" y="3214688"/>
            <a:ext cx="5210175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 err="1">
                <a:solidFill>
                  <a:srgbClr val="C332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Індійський</a:t>
            </a:r>
            <a:r>
              <a:rPr lang="ru-RU" sz="4400" b="1" dirty="0">
                <a:solidFill>
                  <a:srgbClr val="C332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 err="1">
                <a:solidFill>
                  <a:srgbClr val="C332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танець</a:t>
            </a:r>
            <a:r>
              <a:rPr lang="ru-RU" sz="4400" b="1" dirty="0">
                <a:solidFill>
                  <a:srgbClr val="C332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3286125" y="5572125"/>
            <a:ext cx="3000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prstClr val="black"/>
                </a:solidFill>
              </a:rPr>
              <a:t>Урок № </a:t>
            </a:r>
            <a:r>
              <a:rPr lang="fr-FR" sz="4000" b="1" dirty="0">
                <a:solidFill>
                  <a:prstClr val="black"/>
                </a:solidFill>
              </a:rPr>
              <a:t>11</a:t>
            </a:r>
            <a:endParaRPr lang="ru-RU" sz="4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14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50" y="142875"/>
            <a:ext cx="3824288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3600" b="1" dirty="0" err="1">
                <a:solidFill>
                  <a:srgbClr val="C332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Бхарата-натьям</a:t>
            </a:r>
            <a:endParaRPr lang="ru-RU" sz="3600" dirty="0">
              <a:solidFill>
                <a:srgbClr val="C332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7" name="Rectangle 1"/>
          <p:cNvSpPr>
            <a:spLocks noChangeArrowheads="1"/>
          </p:cNvSpPr>
          <p:nvPr/>
        </p:nvSpPr>
        <p:spPr bwMode="auto">
          <a:xfrm>
            <a:off x="357188" y="781050"/>
            <a:ext cx="4643437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Творцем цього стилю називають бога </a:t>
            </a:r>
            <a:r>
              <a:rPr lang="uk-UA" b="1" dirty="0" err="1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Брахму</a:t>
            </a:r>
            <a:r>
              <a:rPr lang="uk-UA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, який дорівняв мистецтво танцю до вед, назвавши його «</a:t>
            </a:r>
            <a:r>
              <a:rPr lang="uk-UA" b="1" dirty="0" err="1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lang="uk-UA" b="1" dirty="0" err="1">
                <a:solidFill>
                  <a:srgbClr val="C0504D">
                    <a:lumMod val="50000"/>
                  </a:srgb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ʼ</a:t>
            </a:r>
            <a:r>
              <a:rPr lang="uk-UA" b="1" dirty="0" err="1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ятою</a:t>
            </a:r>
            <a:r>
              <a:rPr lang="uk-UA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b="1" dirty="0" err="1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ведою</a:t>
            </a:r>
            <a:r>
              <a:rPr lang="uk-UA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». Богом-заступником танцю вважається </a:t>
            </a:r>
            <a:r>
              <a:rPr lang="uk-UA" b="1" dirty="0" err="1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Шива</a:t>
            </a:r>
            <a:r>
              <a:rPr lang="uk-UA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, а приніс його людям мудрець </a:t>
            </a:r>
            <a:r>
              <a:rPr lang="uk-UA" b="1" dirty="0" err="1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Бхарата</a:t>
            </a:r>
            <a:r>
              <a:rPr lang="uk-UA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 за вказівкою бога </a:t>
            </a:r>
            <a:r>
              <a:rPr lang="uk-UA" b="1" dirty="0" err="1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Брахми</a:t>
            </a:r>
            <a:r>
              <a:rPr lang="uk-UA" b="1" dirty="0">
                <a:solidFill>
                  <a:srgbClr val="C00000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uk-UA" sz="2800" b="1" dirty="0">
              <a:solidFill>
                <a:srgbClr val="C00000"/>
              </a:solidFill>
              <a:latin typeface="Book Antiqu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268" name="Rectangle 2"/>
          <p:cNvSpPr>
            <a:spLocks noChangeArrowheads="1"/>
          </p:cNvSpPr>
          <p:nvPr/>
        </p:nvSpPr>
        <p:spPr bwMode="auto">
          <a:xfrm>
            <a:off x="285750" y="3214688"/>
            <a:ext cx="485775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Різні пози танців у стилі </a:t>
            </a:r>
            <a:r>
              <a:rPr lang="uk-UA" sz="2400" b="1" dirty="0" err="1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бхарата-натьям</a:t>
            </a:r>
            <a:r>
              <a:rPr lang="uk-UA" sz="2400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 висічені на стінах храмів на півдні Індії, який вважається традиційним центром </a:t>
            </a:r>
            <a:r>
              <a:rPr lang="uk-UA" sz="2400" b="1" dirty="0" err="1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бхарата-натьям</a:t>
            </a:r>
            <a:r>
              <a:rPr lang="uk-UA" sz="2400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uk-UA" sz="3600" b="1" dirty="0">
              <a:solidFill>
                <a:srgbClr val="C0504D">
                  <a:lumMod val="50000"/>
                </a:srgbClr>
              </a:solidFill>
              <a:latin typeface="Book Antiqu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269" name="Прямоугольник 6"/>
          <p:cNvSpPr>
            <a:spLocks noChangeArrowheads="1"/>
          </p:cNvSpPr>
          <p:nvPr/>
        </p:nvSpPr>
        <p:spPr bwMode="auto">
          <a:xfrm>
            <a:off x="285750" y="5643563"/>
            <a:ext cx="85010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b="1">
                <a:solidFill>
                  <a:prstClr val="black"/>
                </a:solidFill>
                <a:latin typeface="Book Antiqua" pitchFamily="18" charset="0"/>
              </a:rPr>
              <a:t>Вважається, що події танцю повторювалися наяву для того, щоб бог міг перемогти ворога. </a:t>
            </a:r>
            <a:endParaRPr lang="ru-RU" b="1">
              <a:solidFill>
                <a:prstClr val="black"/>
              </a:solidFill>
              <a:latin typeface="Book Antiqua" pitchFamily="18" charset="0"/>
            </a:endParaRPr>
          </a:p>
        </p:txBody>
      </p:sp>
      <p:pic>
        <p:nvPicPr>
          <p:cNvPr id="11270" name="Рисунок 6" descr="Urok_11_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1" b="52"/>
          <a:stretch>
            <a:fillRect/>
          </a:stretch>
        </p:blipFill>
        <p:spPr bwMode="auto">
          <a:xfrm>
            <a:off x="5286375" y="0"/>
            <a:ext cx="3857625" cy="570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0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2643188" y="2714625"/>
            <a:ext cx="36433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i="1" dirty="0" err="1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>Катхак</a:t>
            </a:r>
            <a:r>
              <a:rPr lang="uk-UA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> заснований на міфологічних сюжетах із життя бога </a:t>
            </a:r>
            <a:r>
              <a:rPr lang="uk-UA" dirty="0" err="1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>Крішни</a:t>
            </a:r>
            <a:r>
              <a:rPr lang="uk-UA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> і його дружини </a:t>
            </a:r>
            <a:r>
              <a:rPr lang="uk-UA" dirty="0" err="1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>Радхи</a:t>
            </a:r>
            <a:r>
              <a:rPr lang="uk-UA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>. Танцівниці дзенькотом дзвіночків на одягнутих на ноги браслетах відтворюють ритм, що акомпанує танцю барабана. </a:t>
            </a:r>
            <a:endParaRPr lang="ru-RU" dirty="0">
              <a:solidFill>
                <a:srgbClr val="C0504D">
                  <a:lumMod val="50000"/>
                </a:srgbClr>
              </a:solidFill>
              <a:latin typeface="Book Antiqu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25" y="857250"/>
            <a:ext cx="5929313" cy="14779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>В Індії розповідача казок називають </a:t>
            </a:r>
            <a:r>
              <a:rPr lang="uk-UA" i="1" dirty="0" err="1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>катхаком</a:t>
            </a:r>
            <a:r>
              <a:rPr lang="uk-UA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>. Танцювальна форма </a:t>
            </a:r>
            <a:r>
              <a:rPr lang="uk-UA" i="1" dirty="0" err="1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>катхак</a:t>
            </a:r>
            <a:r>
              <a:rPr lang="uk-UA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> зародилася на півночі країни, і першими її виконавцями були храмові розповідачі казок, що ілюстрували релігійні вірші жестикуляцією й танцями.</a:t>
            </a:r>
            <a:endParaRPr lang="ru-RU" dirty="0">
              <a:solidFill>
                <a:srgbClr val="C0504D">
                  <a:lumMod val="50000"/>
                </a:srgbClr>
              </a:solidFill>
              <a:latin typeface="Book Antiqu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50" y="5072063"/>
            <a:ext cx="6000750" cy="14779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Мусульманським правителям не подобалося слухати історії, пов'язані з індуїстськими богами, </a:t>
            </a:r>
            <a:br>
              <a:rPr lang="uk-UA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uk-UA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і танець став більше розвиватися в технічній частині, ускладнилися ритми, збільшилася різноманітність пластичних рухів. </a:t>
            </a:r>
            <a:endParaRPr lang="ru-RU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58000" y="214313"/>
            <a:ext cx="175101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 err="1">
                <a:solidFill>
                  <a:srgbClr val="C332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Катхак</a:t>
            </a:r>
            <a:endParaRPr lang="ru-RU" sz="3200" dirty="0">
              <a:solidFill>
                <a:srgbClr val="C332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2294" name="Рисунок 7" descr="Urok_11_11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" b="128"/>
          <a:stretch>
            <a:fillRect/>
          </a:stretch>
        </p:blipFill>
        <p:spPr bwMode="auto">
          <a:xfrm>
            <a:off x="0" y="0"/>
            <a:ext cx="2643188" cy="408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Рисунок 11" descr="Urok_11_11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02"/>
          <a:stretch>
            <a:fillRect/>
          </a:stretch>
        </p:blipFill>
        <p:spPr bwMode="auto">
          <a:xfrm>
            <a:off x="6286500" y="2393950"/>
            <a:ext cx="28575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255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357188" y="2357438"/>
            <a:ext cx="51435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7188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>Танцівниця може виступати в індуському або мусульманському одязі. Вона виглядає як танцівниця, яку зображували на </a:t>
            </a:r>
            <a:r>
              <a:rPr lang="uk-UA" dirty="0" err="1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>могольських</a:t>
            </a:r>
            <a:r>
              <a:rPr lang="uk-UA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> і </a:t>
            </a:r>
            <a:r>
              <a:rPr lang="uk-UA" dirty="0" err="1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>раджпутських</a:t>
            </a:r>
            <a:r>
              <a:rPr lang="uk-UA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> мініатюрах. Тому костюм </a:t>
            </a:r>
            <a:r>
              <a:rPr lang="uk-UA" dirty="0" err="1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>катхаку</a:t>
            </a:r>
            <a:r>
              <a:rPr lang="uk-UA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> нагадує костюми народів Ірану, Афганістану й Середньої Азії.</a:t>
            </a:r>
            <a:r>
              <a:rPr lang="ru-RU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> </a:t>
            </a:r>
          </a:p>
        </p:txBody>
      </p:sp>
      <p:sp>
        <p:nvSpPr>
          <p:cNvPr id="13315" name="Rectangle 1"/>
          <p:cNvSpPr>
            <a:spLocks noChangeArrowheads="1"/>
          </p:cNvSpPr>
          <p:nvPr/>
        </p:nvSpPr>
        <p:spPr bwMode="auto">
          <a:xfrm>
            <a:off x="357188" y="857250"/>
            <a:ext cx="84296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dirty="0" err="1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Катхак</a:t>
            </a:r>
            <a:r>
              <a:rPr lang="uk-UA" sz="2000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000" b="1" dirty="0" err="1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по</a:t>
            </a:r>
            <a:r>
              <a:rPr lang="uk-UA" sz="2000" b="1" dirty="0" err="1">
                <a:solidFill>
                  <a:srgbClr val="C0504D">
                    <a:lumMod val="50000"/>
                  </a:srgb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ʼ</a:t>
            </a:r>
            <a:r>
              <a:rPr lang="uk-UA" sz="2000" b="1" dirty="0" err="1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єднав</a:t>
            </a:r>
            <a:r>
              <a:rPr lang="uk-UA" sz="2000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 і </a:t>
            </a:r>
            <a:r>
              <a:rPr lang="uk-UA" sz="2000" b="1" dirty="0" err="1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взаємо</a:t>
            </a:r>
            <a:r>
              <a:rPr lang="uk-UA" sz="2000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 збагатив традиції індуського храму </a:t>
            </a:r>
            <a:br>
              <a:rPr lang="uk-UA" sz="2000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</a:br>
            <a:r>
              <a:rPr lang="uk-UA" sz="2000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й мусульманського двору, і в цьому синтезі розкривається геній індійського народу. </a:t>
            </a:r>
            <a:endParaRPr lang="uk-UA" sz="3200" b="1" dirty="0">
              <a:solidFill>
                <a:srgbClr val="C0504D">
                  <a:lumMod val="50000"/>
                </a:srgbClr>
              </a:solidFill>
              <a:latin typeface="Book Antiqu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316" name="Прямоугольник 9"/>
          <p:cNvSpPr>
            <a:spLocks noChangeArrowheads="1"/>
          </p:cNvSpPr>
          <p:nvPr/>
        </p:nvSpPr>
        <p:spPr bwMode="auto">
          <a:xfrm>
            <a:off x="357188" y="5500688"/>
            <a:ext cx="85010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b="1">
                <a:solidFill>
                  <a:prstClr val="black"/>
                </a:solidFill>
                <a:latin typeface="Book Antiqua" pitchFamily="18" charset="0"/>
              </a:rPr>
              <a:t>На відміну від інших стилів, де танцювальний костюм імітує задрапіроване сарі, у костюмах виконавиць довга спідниця-сонце, що підкреслює стрімкість обертів.</a:t>
            </a:r>
            <a:endParaRPr lang="ru-RU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625" y="214313"/>
            <a:ext cx="175101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 err="1">
                <a:solidFill>
                  <a:srgbClr val="C332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Катхак</a:t>
            </a:r>
            <a:endParaRPr lang="ru-RU" sz="3200" dirty="0">
              <a:solidFill>
                <a:srgbClr val="C332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3318" name="Рисунок 6" descr="Urok_11_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" b="9"/>
          <a:stretch>
            <a:fillRect/>
          </a:stretch>
        </p:blipFill>
        <p:spPr bwMode="auto">
          <a:xfrm>
            <a:off x="5715000" y="1571625"/>
            <a:ext cx="2714625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8438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71500" y="4286250"/>
            <a:ext cx="814387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Calibri" pitchFamily="34" charset="0"/>
                <a:cs typeface="Times New Roman" pitchFamily="18" charset="0"/>
              </a:rPr>
              <a:t>У цьому стилі </a:t>
            </a:r>
            <a:r>
              <a:rPr lang="uk-UA" sz="2400" b="1" i="1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Calibri" pitchFamily="34" charset="0"/>
                <a:cs typeface="Times New Roman" pitchFamily="18" charset="0"/>
              </a:rPr>
              <a:t>мудри</a:t>
            </a:r>
            <a:r>
              <a:rPr lang="uk-UA" sz="2400" b="1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Calibri" pitchFamily="34" charset="0"/>
                <a:cs typeface="Times New Roman" pitchFamily="18" charset="0"/>
              </a:rPr>
              <a:t> (жести рук) виконуються дуже м’яко, лише натякаючи на ті форми, які чітко видні в інших стилях. Слідом за барабаном танцюрист відбиває ногами ритми, а кульмінацією танцю </a:t>
            </a:r>
            <a:r>
              <a:rPr lang="en-US" sz="2400" b="1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sz="2400" b="1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Calibri" pitchFamily="34" charset="0"/>
                <a:cs typeface="Times New Roman" pitchFamily="18" charset="0"/>
              </a:rPr>
            </a:br>
            <a:r>
              <a:rPr lang="uk-UA" sz="2400" b="1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Calibri" pitchFamily="34" charset="0"/>
                <a:cs typeface="Times New Roman" pitchFamily="18" charset="0"/>
              </a:rPr>
              <a:t>є змагання з </a:t>
            </a:r>
            <a:r>
              <a:rPr lang="uk-UA" sz="2400" b="1" dirty="0" err="1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Calibri" pitchFamily="34" charset="0"/>
                <a:cs typeface="Times New Roman" pitchFamily="18" charset="0"/>
              </a:rPr>
              <a:t>барабаном-табла</a:t>
            </a:r>
            <a:r>
              <a:rPr lang="uk-UA" sz="2400" b="1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uk-UA" sz="3600" b="1" dirty="0">
              <a:solidFill>
                <a:srgbClr val="C0504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357188" y="1143000"/>
            <a:ext cx="457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>Оркестр складається з ударних </a:t>
            </a:r>
            <a:r>
              <a:rPr lang="uk-UA" sz="2000" b="1" i="1" dirty="0" err="1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>табла</a:t>
            </a:r>
            <a:r>
              <a:rPr lang="uk-UA" sz="2000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> й </a:t>
            </a:r>
            <a:r>
              <a:rPr lang="uk-UA" sz="2000" b="1" i="1" dirty="0" err="1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>пакхавадж</a:t>
            </a:r>
            <a:r>
              <a:rPr lang="uk-UA" sz="2000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> і струнних  </a:t>
            </a:r>
            <a:r>
              <a:rPr lang="uk-UA" sz="2000" b="1" i="1" dirty="0" err="1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>саранги</a:t>
            </a:r>
            <a:r>
              <a:rPr lang="uk-UA" sz="2000" b="1" i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>, ситара</a:t>
            </a:r>
            <a:r>
              <a:rPr lang="uk-UA" sz="2000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> й </a:t>
            </a:r>
            <a:r>
              <a:rPr lang="uk-UA" sz="2000" b="1" i="1" dirty="0" err="1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>сарода</a:t>
            </a:r>
            <a:r>
              <a:rPr lang="uk-UA" sz="2000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>. </a:t>
            </a:r>
            <a:endParaRPr lang="ru-RU" sz="2000" b="1" dirty="0">
              <a:solidFill>
                <a:srgbClr val="C0504D">
                  <a:lumMod val="50000"/>
                </a:srgbClr>
              </a:solidFill>
              <a:latin typeface="Book Antiqu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625" y="214313"/>
            <a:ext cx="175101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 err="1">
                <a:solidFill>
                  <a:srgbClr val="C332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Катхак</a:t>
            </a:r>
            <a:endParaRPr lang="ru-RU" sz="3200" dirty="0">
              <a:solidFill>
                <a:srgbClr val="C332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4341" name="Рисунок 5" descr="Urok_11_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" b="-81"/>
          <a:stretch>
            <a:fillRect/>
          </a:stretch>
        </p:blipFill>
        <p:spPr bwMode="auto">
          <a:xfrm>
            <a:off x="4929188" y="695325"/>
            <a:ext cx="4214812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7267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357938" y="214313"/>
            <a:ext cx="2424112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 err="1">
                <a:solidFill>
                  <a:srgbClr val="C332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Катхакалі</a:t>
            </a:r>
            <a:endParaRPr lang="ru-RU" sz="3600" dirty="0">
              <a:solidFill>
                <a:srgbClr val="C332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5363" name="Rectangle 1"/>
          <p:cNvSpPr>
            <a:spLocks noChangeArrowheads="1"/>
          </p:cNvSpPr>
          <p:nvPr/>
        </p:nvSpPr>
        <p:spPr bwMode="auto">
          <a:xfrm>
            <a:off x="1785938" y="1785938"/>
            <a:ext cx="6286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600" b="1">
                <a:solidFill>
                  <a:prstClr val="black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lang="ru-RU" sz="1600" b="1">
              <a:solidFill>
                <a:prstClr val="black"/>
              </a:solidFill>
              <a:latin typeface="Book Antiqua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600" b="1">
                <a:solidFill>
                  <a:prstClr val="black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    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786188" y="1000125"/>
            <a:ext cx="5072062" cy="25860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err="1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Танцювальна</a:t>
            </a:r>
            <a:r>
              <a:rPr lang="ru-RU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 драма </a:t>
            </a:r>
            <a:r>
              <a:rPr lang="ru-RU" b="1" dirty="0" err="1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Кералі</a:t>
            </a:r>
            <a:r>
              <a:rPr lang="ru-RU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називається</a:t>
            </a:r>
            <a:r>
              <a:rPr lang="ru-RU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катхакалі</a:t>
            </a:r>
            <a:r>
              <a:rPr lang="ru-RU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uk-UA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Цей танець, що поєднує в собі пантоміму й драму, бере початок </a:t>
            </a:r>
            <a:br>
              <a:rPr lang="uk-UA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</a:br>
            <a:r>
              <a:rPr lang="uk-UA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у давньоіндійських епосах «</a:t>
            </a:r>
            <a:r>
              <a:rPr lang="uk-UA" b="1" dirty="0" err="1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Рамаяна</a:t>
            </a:r>
            <a:r>
              <a:rPr lang="uk-UA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» </a:t>
            </a:r>
            <a:br>
              <a:rPr lang="uk-UA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</a:br>
            <a:r>
              <a:rPr lang="uk-UA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й «</a:t>
            </a:r>
            <a:r>
              <a:rPr lang="uk-UA" b="1" dirty="0" err="1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Махабхарата</a:t>
            </a:r>
            <a:r>
              <a:rPr lang="uk-UA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». Виконують його тільки хлопчики і юнаки; гримуючись </a:t>
            </a:r>
            <a:r>
              <a:rPr lang="en-US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</a:br>
            <a:r>
              <a:rPr lang="uk-UA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і переодягаючись, вони грають і жіночі ролі. </a:t>
            </a:r>
            <a:r>
              <a:rPr lang="uk-UA" b="1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C0504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5365" name="Прямоугольник 10"/>
          <p:cNvSpPr>
            <a:spLocks noChangeArrowheads="1"/>
          </p:cNvSpPr>
          <p:nvPr/>
        </p:nvSpPr>
        <p:spPr bwMode="auto">
          <a:xfrm>
            <a:off x="3786188" y="3429000"/>
            <a:ext cx="5072062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Виконавці з дитинства вивчають мистецтво найскладнішої пантоміми </a:t>
            </a:r>
            <a:br>
              <a:rPr lang="uk-UA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</a:br>
            <a:r>
              <a:rPr lang="uk-UA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й мови умовних жестів і танцюють під акомпанемент не тільки музичний, але </a:t>
            </a:r>
            <a:br>
              <a:rPr lang="uk-UA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</a:br>
            <a:r>
              <a:rPr lang="uk-UA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й речитативний. </a:t>
            </a:r>
            <a:endParaRPr lang="ru-RU" b="1" dirty="0">
              <a:solidFill>
                <a:srgbClr val="C0504D">
                  <a:lumMod val="50000"/>
                </a:srgbClr>
              </a:solidFill>
              <a:latin typeface="Book Antiqu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366" name="Прямоугольник 11"/>
          <p:cNvSpPr>
            <a:spLocks noChangeArrowheads="1"/>
          </p:cNvSpPr>
          <p:nvPr/>
        </p:nvSpPr>
        <p:spPr bwMode="auto">
          <a:xfrm>
            <a:off x="285750" y="5143500"/>
            <a:ext cx="85010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prstClr val="black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Катхакалі використовує сюжети з епічних творів «Махабхарата» </a:t>
            </a:r>
            <a:br>
              <a:rPr lang="ru-RU" b="1">
                <a:solidFill>
                  <a:prstClr val="black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>
                <a:solidFill>
                  <a:prstClr val="black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і «Рамаяна». </a:t>
            </a:r>
            <a:r>
              <a:rPr lang="uk-UA" b="1">
                <a:solidFill>
                  <a:prstClr val="black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Основні почуття, які зображуються в танці, </a:t>
            </a:r>
            <a:r>
              <a:rPr lang="en-US" b="1">
                <a:solidFill>
                  <a:prstClr val="black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b="1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̶</a:t>
            </a:r>
            <a:r>
              <a:rPr lang="uk-UA" b="1">
                <a:solidFill>
                  <a:prstClr val="black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b="1">
                <a:solidFill>
                  <a:prstClr val="black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b="1">
                <a:solidFill>
                  <a:prstClr val="black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героїзм. Катхакалі строго додержується традицій «Натья-Шастри». Виконання Катхакалі може тривати цілу ніч.</a:t>
            </a:r>
            <a:endParaRPr lang="ru-RU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5367" name="Рисунок 7" descr="Urok_11_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72" b="244"/>
          <a:stretch>
            <a:fillRect/>
          </a:stretch>
        </p:blipFill>
        <p:spPr bwMode="auto">
          <a:xfrm>
            <a:off x="0" y="0"/>
            <a:ext cx="3643313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2963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357938" y="214313"/>
            <a:ext cx="2424112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 err="1">
                <a:solidFill>
                  <a:srgbClr val="C332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Катхакалі</a:t>
            </a:r>
            <a:endParaRPr lang="ru-RU" sz="3600" dirty="0">
              <a:solidFill>
                <a:srgbClr val="C332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57188" y="4395788"/>
            <a:ext cx="8572500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srgbClr val="C00000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lang="uk-UA" b="1" dirty="0">
                <a:solidFill>
                  <a:prstClr val="black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Мова жестів відзначається крайньою ускладненістю; щоб добре зрозуміти зображувану сцену, треба заздалегідь знати сюжет.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lang="uk-UA" b="1" dirty="0">
                <a:solidFill>
                  <a:prstClr val="black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Актори одягнені в яскраві, збірчасті спідниці, на шиях  </a:t>
            </a:r>
            <a:r>
              <a:rPr lang="uk-UA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̶</a:t>
            </a:r>
            <a:r>
              <a:rPr lang="uk-UA" b="1" dirty="0">
                <a:solidFill>
                  <a:prstClr val="black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  багатобарвні шарфи, на головах  </a:t>
            </a:r>
            <a:r>
              <a:rPr lang="uk-UA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̶</a:t>
            </a:r>
            <a:r>
              <a:rPr lang="uk-UA" b="1" dirty="0">
                <a:solidFill>
                  <a:prstClr val="black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  яскраво розписані корони. Ці стилізовані, неосяжні </a:t>
            </a:r>
            <a:r>
              <a:rPr lang="uk-UA" b="1" dirty="0" err="1">
                <a:solidFill>
                  <a:prstClr val="black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одіння</a:t>
            </a:r>
            <a:r>
              <a:rPr lang="uk-UA" b="1" dirty="0">
                <a:solidFill>
                  <a:prstClr val="black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 непомірно збільшують розміри людської фігури, надаючи їй надприродної величі.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uk-UA" sz="28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6388" name="Рисунок 4" descr="Urok_11_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" b="-14"/>
          <a:stretch>
            <a:fillRect/>
          </a:stretch>
        </p:blipFill>
        <p:spPr bwMode="auto">
          <a:xfrm>
            <a:off x="0" y="0"/>
            <a:ext cx="6376988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2056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286125" y="4714875"/>
            <a:ext cx="55721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Оркестр містить у собі вертикальний циліндричний барабанчик </a:t>
            </a:r>
            <a:r>
              <a:rPr lang="uk-UA" sz="2000" b="1" i="1" dirty="0" err="1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ченда</a:t>
            </a:r>
            <a:r>
              <a:rPr lang="uk-UA" sz="2000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, горизонтальний барабанчик </a:t>
            </a:r>
            <a:r>
              <a:rPr lang="uk-UA" sz="2000" b="1" i="1" dirty="0" err="1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маддалам</a:t>
            </a:r>
            <a:r>
              <a:rPr lang="uk-UA" sz="2000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uk-UA" sz="2000" b="1" i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цимбали</a:t>
            </a:r>
            <a:r>
              <a:rPr lang="uk-UA" sz="2000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 й </a:t>
            </a:r>
            <a:r>
              <a:rPr lang="uk-UA" sz="2000" b="1" i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гонги</a:t>
            </a:r>
            <a:r>
              <a:rPr lang="uk-UA" sz="2000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uk-UA" sz="3200" b="1" dirty="0">
              <a:solidFill>
                <a:srgbClr val="C0504D">
                  <a:lumMod val="50000"/>
                </a:srgbClr>
              </a:solidFill>
              <a:latin typeface="Book Antiqu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313" y="571500"/>
            <a:ext cx="3143250" cy="2246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uk-UA" sz="2000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Два співаки співають пісні мовою малаялам, розповідаючи про події, які танцюристи грають найскладнішою мовою поз, рухів тіла, жестів і міміки. </a:t>
            </a:r>
            <a:endParaRPr lang="ru-RU" sz="2000" dirty="0"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57938" y="214313"/>
            <a:ext cx="2424112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 err="1">
                <a:solidFill>
                  <a:srgbClr val="C332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Катхакалі</a:t>
            </a:r>
            <a:endParaRPr lang="ru-RU" sz="3600" dirty="0">
              <a:solidFill>
                <a:srgbClr val="C332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7413" name="Рисунок 6" descr="Urok_11_16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 b="-3"/>
          <a:stretch>
            <a:fillRect/>
          </a:stretch>
        </p:blipFill>
        <p:spPr bwMode="auto">
          <a:xfrm>
            <a:off x="0" y="3470275"/>
            <a:ext cx="3214688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Рисунок 7" descr="Urok_11_16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" b="134"/>
          <a:stretch>
            <a:fillRect/>
          </a:stretch>
        </p:blipFill>
        <p:spPr bwMode="auto">
          <a:xfrm>
            <a:off x="3429000" y="928688"/>
            <a:ext cx="5715000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5420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357188" y="1571625"/>
            <a:ext cx="5286375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600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Основу гриму </a:t>
            </a:r>
            <a:r>
              <a:rPr lang="uk-UA" sz="1600" b="1" i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пака</a:t>
            </a:r>
            <a:r>
              <a:rPr lang="uk-UA" sz="1600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 становить зелений колір, це грим шляхетних і доброчесних персонажів, божественних героїв і великих царів.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600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Грим </a:t>
            </a:r>
            <a:r>
              <a:rPr lang="uk-UA" sz="1600" b="1" i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каті</a:t>
            </a:r>
            <a:r>
              <a:rPr lang="uk-UA" sz="1600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uk-UA" sz="1600" b="1" dirty="0">
                <a:solidFill>
                  <a:srgbClr val="C0504D">
                    <a:lumMod val="50000"/>
                  </a:srgb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̶</a:t>
            </a:r>
            <a:r>
              <a:rPr lang="uk-UA" sz="1600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  також зелений, але перебивається червоним, навколо ніздрів нанесені лінії у формі вигнутого ножа, на чолі й носі прикріплені підвіски. Це грим злих персонажів шляхетного походження, царів </a:t>
            </a:r>
            <a:r>
              <a:rPr lang="uk-UA" sz="1600" b="1" dirty="0" err="1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Равана</a:t>
            </a:r>
            <a:r>
              <a:rPr lang="uk-UA" sz="1600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 й </a:t>
            </a:r>
            <a:r>
              <a:rPr lang="uk-UA" sz="1600" b="1" dirty="0" err="1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Дурьодхана</a:t>
            </a:r>
            <a:r>
              <a:rPr lang="uk-UA" sz="1600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600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Чорний грим </a:t>
            </a:r>
            <a:r>
              <a:rPr lang="uk-UA" sz="1600" b="1" i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карі</a:t>
            </a:r>
            <a:r>
              <a:rPr lang="uk-UA" sz="1600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 символізує жителів джунглів, мисливців і відьом.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600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Грим </a:t>
            </a:r>
            <a:r>
              <a:rPr lang="uk-UA" sz="1600" b="1" dirty="0" err="1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природнього</a:t>
            </a:r>
            <a:r>
              <a:rPr lang="uk-UA" sz="1600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 темно-жовтого кольору </a:t>
            </a:r>
            <a:r>
              <a:rPr lang="uk-UA" sz="1600" b="1" i="1" dirty="0" err="1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мінакку</a:t>
            </a:r>
            <a:r>
              <a:rPr lang="uk-UA" sz="1600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 призначений для жінок, мудреців </a:t>
            </a:r>
            <a:br>
              <a:rPr lang="uk-UA" sz="1600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</a:br>
            <a:r>
              <a:rPr lang="uk-UA" sz="1600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і </a:t>
            </a:r>
            <a:r>
              <a:rPr lang="uk-UA" sz="1600" b="1" dirty="0" err="1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браминів</a:t>
            </a:r>
            <a:r>
              <a:rPr lang="uk-UA" sz="1600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uk-UA" sz="2400" b="1" dirty="0">
              <a:solidFill>
                <a:srgbClr val="C0504D">
                  <a:lumMod val="50000"/>
                </a:srgbClr>
              </a:solidFill>
              <a:latin typeface="Book Antiqu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8435" name="Прямоугольник 4"/>
          <p:cNvSpPr>
            <a:spLocks noChangeArrowheads="1"/>
          </p:cNvSpPr>
          <p:nvPr/>
        </p:nvSpPr>
        <p:spPr bwMode="auto">
          <a:xfrm>
            <a:off x="214313" y="857250"/>
            <a:ext cx="8715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Персонажів упізнають за кольором гриму, накладеного на обличчя, що відзначається складною символікою ліній і малюнка</a:t>
            </a:r>
            <a:r>
              <a:rPr lang="uk-UA" b="1" dirty="0">
                <a:solidFill>
                  <a:srgbClr val="C00000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dirty="0">
              <a:solidFill>
                <a:srgbClr val="C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8436" name="Прямоугольник 5"/>
          <p:cNvSpPr>
            <a:spLocks noChangeArrowheads="1"/>
          </p:cNvSpPr>
          <p:nvPr/>
        </p:nvSpPr>
        <p:spPr bwMode="auto">
          <a:xfrm>
            <a:off x="428625" y="5000625"/>
            <a:ext cx="8501063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b="1">
                <a:solidFill>
                  <a:prstClr val="black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Деякі виконавці носять бороди, «таді»: червоно-бородаті персонажі виглядають загрозливо, на їхніх обличчях - червона фарба, а на голові - корона; так зображуються злий Дуссащана й мавпи Балі й Сугріва; сива борода обов'язкова для царя мавп, Ханумана. Є в катхакалі й інші персонажі — наприклад, птах Джатаю й змія Такшака. </a:t>
            </a:r>
            <a:endParaRPr lang="ru-RU">
              <a:solidFill>
                <a:prstClr val="black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57938" y="214313"/>
            <a:ext cx="2424112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 err="1">
                <a:solidFill>
                  <a:srgbClr val="C332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Катхакалі</a:t>
            </a:r>
            <a:endParaRPr lang="ru-RU" sz="3600" dirty="0">
              <a:solidFill>
                <a:srgbClr val="C332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8438" name="Рисунок 7" descr="Urok_11_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8" b="-90"/>
          <a:stretch>
            <a:fillRect/>
          </a:stretch>
        </p:blipFill>
        <p:spPr bwMode="auto">
          <a:xfrm>
            <a:off x="5572125" y="1643063"/>
            <a:ext cx="3571875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7034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2714625" y="785813"/>
            <a:ext cx="60007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 err="1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>Маніпурі</a:t>
            </a:r>
            <a:r>
              <a:rPr lang="uk-UA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>  </a:t>
            </a:r>
            <a:r>
              <a:rPr lang="uk-UA" b="1" dirty="0">
                <a:solidFill>
                  <a:srgbClr val="C0504D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̶</a:t>
            </a:r>
            <a:r>
              <a:rPr lang="uk-UA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>  танець, присвячений богу </a:t>
            </a:r>
            <a:r>
              <a:rPr lang="uk-UA" b="1" dirty="0" err="1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>Крішні</a:t>
            </a:r>
            <a:r>
              <a:rPr lang="uk-UA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>, зображує відносини між ним і його дружиною </a:t>
            </a:r>
            <a:r>
              <a:rPr lang="uk-UA" b="1" dirty="0" err="1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>Радхою</a:t>
            </a:r>
            <a:r>
              <a:rPr lang="uk-UA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>.</a:t>
            </a:r>
            <a:r>
              <a:rPr lang="ru-RU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> </a:t>
            </a:r>
            <a:r>
              <a:rPr lang="ru-RU" b="1" dirty="0" err="1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>Традиційна</a:t>
            </a:r>
            <a:r>
              <a:rPr lang="ru-RU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> </a:t>
            </a:r>
            <a:r>
              <a:rPr lang="ru-RU" b="1" dirty="0" err="1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>вистава</a:t>
            </a:r>
            <a:r>
              <a:rPr lang="ru-RU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> в </a:t>
            </a:r>
            <a:r>
              <a:rPr lang="ru-RU" b="1" dirty="0" err="1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>стилі</a:t>
            </a:r>
            <a:r>
              <a:rPr lang="ru-RU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> </a:t>
            </a:r>
            <a:r>
              <a:rPr lang="ru-RU" b="1" dirty="0" err="1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>маніпурі</a:t>
            </a:r>
            <a:r>
              <a:rPr lang="ru-RU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>  </a:t>
            </a:r>
            <a:r>
              <a:rPr lang="ru-RU" b="1" dirty="0">
                <a:solidFill>
                  <a:srgbClr val="C0504D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̶</a:t>
            </a:r>
            <a:r>
              <a:rPr lang="ru-RU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>  </a:t>
            </a:r>
            <a:r>
              <a:rPr lang="ru-RU" b="1" dirty="0" err="1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>повномасштабна</a:t>
            </a:r>
            <a:r>
              <a:rPr lang="ru-RU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> опера, </a:t>
            </a:r>
            <a:r>
              <a:rPr lang="ru-RU" b="1" dirty="0" err="1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>з</a:t>
            </a:r>
            <a:r>
              <a:rPr lang="ru-RU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> </a:t>
            </a:r>
            <a:r>
              <a:rPr lang="ru-RU" b="1" dirty="0" err="1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>елементами</a:t>
            </a:r>
            <a:r>
              <a:rPr lang="ru-RU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> </a:t>
            </a:r>
            <a:r>
              <a:rPr lang="ru-RU" b="1" dirty="0" err="1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>танцю</a:t>
            </a:r>
            <a:r>
              <a:rPr lang="ru-RU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> </a:t>
            </a:r>
            <a:r>
              <a:rPr lang="en-US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/>
            </a:r>
            <a:br>
              <a:rPr lang="en-US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</a:br>
            <a:r>
              <a:rPr lang="ru-RU" b="1" dirty="0" err="1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>й</a:t>
            </a:r>
            <a:r>
              <a:rPr lang="ru-RU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> </a:t>
            </a:r>
            <a:r>
              <a:rPr lang="ru-RU" b="1" dirty="0" err="1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>хоровим</a:t>
            </a:r>
            <a:r>
              <a:rPr lang="ru-RU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> </a:t>
            </a:r>
            <a:r>
              <a:rPr lang="ru-RU" b="1" dirty="0" err="1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>виконанням</a:t>
            </a:r>
            <a:r>
              <a:rPr lang="ru-RU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>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>
              <a:solidFill>
                <a:prstClr val="black"/>
              </a:solidFill>
              <a:latin typeface="Book Antiqu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15063" y="0"/>
            <a:ext cx="2328862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3600" b="1" dirty="0" err="1">
                <a:solidFill>
                  <a:srgbClr val="C332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Маніпурі</a:t>
            </a:r>
            <a:endParaRPr lang="ru-RU" sz="3600" dirty="0">
              <a:solidFill>
                <a:srgbClr val="C332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60" name="Rectangle 1"/>
          <p:cNvSpPr>
            <a:spLocks noChangeArrowheads="1"/>
          </p:cNvSpPr>
          <p:nvPr/>
        </p:nvSpPr>
        <p:spPr bwMode="auto">
          <a:xfrm>
            <a:off x="2786063" y="2281238"/>
            <a:ext cx="5857875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Танець виконують чоловіки й жінки в колі або півколі. </a:t>
            </a:r>
            <a:r>
              <a:rPr lang="ru-RU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У </a:t>
            </a:r>
            <a:r>
              <a:rPr lang="ru-RU" b="1" dirty="0" err="1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танці</a:t>
            </a:r>
            <a:r>
              <a:rPr lang="ru-RU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поєднується</a:t>
            </a:r>
            <a:r>
              <a:rPr lang="ru-RU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стриманість</a:t>
            </a:r>
            <a:r>
              <a:rPr lang="ru-RU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 </a:t>
            </a:r>
            <a:br>
              <a:rPr lang="ru-RU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dirty="0" err="1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lang="ru-RU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легкість</a:t>
            </a:r>
            <a:r>
              <a:rPr lang="ru-RU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. Жести </a:t>
            </a:r>
            <a:r>
              <a:rPr lang="ru-RU" b="1" dirty="0" err="1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плавні</a:t>
            </a:r>
            <a:r>
              <a:rPr lang="ru-RU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й</a:t>
            </a:r>
            <a:r>
              <a:rPr lang="ru-RU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перетікають</a:t>
            </a:r>
            <a:r>
              <a:rPr lang="ru-RU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із</a:t>
            </a:r>
            <a:r>
              <a:rPr lang="ru-RU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 одного</a:t>
            </a:r>
            <a:br>
              <a:rPr lang="ru-RU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lang="ru-RU" b="1" dirty="0" err="1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інший</a:t>
            </a:r>
            <a:r>
              <a:rPr lang="uk-UA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, очі зазвичай опущені вниз</a:t>
            </a:r>
            <a:r>
              <a:rPr lang="ru-RU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uk-UA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Виконання супроводжується піснями з «</a:t>
            </a:r>
            <a:r>
              <a:rPr lang="uk-UA" b="1" dirty="0" err="1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Гітаговінда</a:t>
            </a:r>
            <a:r>
              <a:rPr lang="uk-UA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». </a:t>
            </a:r>
            <a:endParaRPr lang="uk-UA" sz="2800" b="1" dirty="0">
              <a:solidFill>
                <a:srgbClr val="C0504D">
                  <a:lumMod val="50000"/>
                </a:srgbClr>
              </a:solidFill>
              <a:latin typeface="Book Antiqu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461" name="Rectangle 2"/>
          <p:cNvSpPr>
            <a:spLocks noChangeArrowheads="1"/>
          </p:cNvSpPr>
          <p:nvPr/>
        </p:nvSpPr>
        <p:spPr bwMode="auto">
          <a:xfrm>
            <a:off x="571500" y="4351338"/>
            <a:ext cx="5857875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Танець </a:t>
            </a:r>
            <a:r>
              <a:rPr lang="uk-UA" b="1" dirty="0" err="1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маніпурі</a:t>
            </a:r>
            <a:r>
              <a:rPr lang="uk-UA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 супроводжується оркестром: </a:t>
            </a:r>
            <a:r>
              <a:rPr lang="uk-UA" b="1" i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флейти</a:t>
            </a:r>
            <a:r>
              <a:rPr lang="uk-UA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, однострунна </a:t>
            </a:r>
            <a:r>
              <a:rPr lang="uk-UA" b="1" i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піна</a:t>
            </a:r>
            <a:r>
              <a:rPr lang="uk-UA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uk-UA" b="1" dirty="0" err="1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барабанчик-</a:t>
            </a:r>
            <a:r>
              <a:rPr lang="uk-UA" b="1" i="1" dirty="0" err="1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пунг</a:t>
            </a:r>
            <a:r>
              <a:rPr lang="uk-UA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 </a:t>
            </a:r>
            <a:br>
              <a:rPr lang="uk-UA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</a:br>
            <a:r>
              <a:rPr lang="uk-UA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і </a:t>
            </a:r>
            <a:r>
              <a:rPr lang="uk-UA" b="1" i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цимбали</a:t>
            </a:r>
            <a:r>
              <a:rPr lang="uk-UA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. В танці використовуються сюжети </a:t>
            </a:r>
            <a:br>
              <a:rPr lang="uk-UA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</a:br>
            <a:r>
              <a:rPr lang="uk-UA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з «</a:t>
            </a:r>
            <a:r>
              <a:rPr lang="uk-UA" b="1" dirty="0" err="1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Гітаговінда</a:t>
            </a:r>
            <a:r>
              <a:rPr lang="uk-UA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» </a:t>
            </a:r>
            <a:r>
              <a:rPr lang="uk-UA" b="1" dirty="0" err="1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Джаядеви</a:t>
            </a:r>
            <a:r>
              <a:rPr lang="uk-UA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 й поезії </a:t>
            </a:r>
            <a:r>
              <a:rPr lang="uk-UA" b="1" dirty="0" err="1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Відьяпати</a:t>
            </a:r>
            <a:r>
              <a:rPr lang="uk-UA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uk-UA" sz="2800" b="1" dirty="0">
              <a:solidFill>
                <a:srgbClr val="C0504D">
                  <a:lumMod val="50000"/>
                </a:srgbClr>
              </a:solidFill>
              <a:latin typeface="Book Antiqua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9462" name="Рисунок 7" descr="Urok_11_18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7" b="-20"/>
          <a:stretch>
            <a:fillRect/>
          </a:stretch>
        </p:blipFill>
        <p:spPr bwMode="auto">
          <a:xfrm>
            <a:off x="0" y="0"/>
            <a:ext cx="2663825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Рисунок 8" descr="Urok_11_18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" b="-208"/>
          <a:stretch>
            <a:fillRect/>
          </a:stretch>
        </p:blipFill>
        <p:spPr bwMode="auto">
          <a:xfrm>
            <a:off x="7175500" y="3786188"/>
            <a:ext cx="1968500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309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88" y="4500563"/>
            <a:ext cx="821531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lang="uk-UA" sz="2800" b="1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Calibri" pitchFamily="34" charset="0"/>
                <a:cs typeface="Times New Roman" pitchFamily="18" charset="0"/>
              </a:rPr>
              <a:t>Творцем і заступником танцювального мистецтва в Індії вважається </a:t>
            </a:r>
            <a:r>
              <a:rPr lang="uk-UA" sz="2800" b="1" dirty="0" err="1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Calibri" pitchFamily="34" charset="0"/>
                <a:cs typeface="Times New Roman" pitchFamily="18" charset="0"/>
              </a:rPr>
              <a:t>Шива</a:t>
            </a:r>
            <a:r>
              <a:rPr lang="uk-UA" sz="2800" b="1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Calibri" pitchFamily="34" charset="0"/>
                <a:cs typeface="Times New Roman" pitchFamily="18" charset="0"/>
              </a:rPr>
              <a:t> — один із трьох великих богів індуїзму. </a:t>
            </a:r>
            <a:endParaRPr lang="uk-UA" sz="4000" b="1" dirty="0">
              <a:solidFill>
                <a:srgbClr val="C0504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grpSp>
        <p:nvGrpSpPr>
          <p:cNvPr id="3075" name="Группа 4"/>
          <p:cNvGrpSpPr>
            <a:grpSpLocks/>
          </p:cNvGrpSpPr>
          <p:nvPr/>
        </p:nvGrpSpPr>
        <p:grpSpPr bwMode="auto">
          <a:xfrm>
            <a:off x="0" y="0"/>
            <a:ext cx="2214563" cy="2071688"/>
            <a:chOff x="0" y="0"/>
            <a:chExt cx="4517805" cy="3808165"/>
          </a:xfrm>
        </p:grpSpPr>
        <p:pic>
          <p:nvPicPr>
            <p:cNvPr id="6" name="Picture 6" descr="http://www.centre.smr.ru/images/facts/india/india-2x1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714944"/>
              <a:ext cx="4501611" cy="232575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8" descr="http://www.centre.smr.ru/images/facts/india/india-1x1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4517805" cy="7149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10" descr="http://www.centre.smr.ru/images/facts/india/india-4x1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2999841"/>
              <a:ext cx="4501611" cy="80832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3076" name="Рисунок 8" descr="Urok_11_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55"/>
          <a:stretch>
            <a:fillRect/>
          </a:stretch>
        </p:blipFill>
        <p:spPr bwMode="auto">
          <a:xfrm>
            <a:off x="2786063" y="285750"/>
            <a:ext cx="4500562" cy="402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3691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43375" y="357188"/>
            <a:ext cx="4572000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uk-UA" sz="2400" b="1" dirty="0">
                <a:solidFill>
                  <a:srgbClr val="C332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Індійський танець тісно пов’язаний із переказами, міфами, часто для танцю беруться теми міфів і поеми-постановки.</a:t>
            </a:r>
            <a:endParaRPr lang="ru-RU" sz="2400" b="1" dirty="0">
              <a:solidFill>
                <a:srgbClr val="C332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099" name="Прямоугольник 3"/>
          <p:cNvSpPr>
            <a:spLocks noChangeArrowheads="1"/>
          </p:cNvSpPr>
          <p:nvPr/>
        </p:nvSpPr>
        <p:spPr bwMode="auto">
          <a:xfrm>
            <a:off x="285750" y="2714625"/>
            <a:ext cx="85010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>Танцювальне мистецтво Індії народилося в стародавні часи як ритуал і тривалий час було надбанням храмів. У храмах і зараз </a:t>
            </a:r>
            <a:br>
              <a:rPr lang="uk-UA" sz="2000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</a:br>
            <a:r>
              <a:rPr lang="uk-UA" sz="2000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>є майданчики для ритуальних танців, а на стінах присутні зображення танцівників. </a:t>
            </a:r>
            <a:endParaRPr lang="ru-RU" sz="2000" b="1" dirty="0">
              <a:solidFill>
                <a:srgbClr val="C0504D">
                  <a:lumMod val="50000"/>
                </a:srgbClr>
              </a:solidFill>
              <a:latin typeface="Book Antiqu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313" y="4286250"/>
            <a:ext cx="4786312" cy="2586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uk-UA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Традиційний танець в Індії культивувався головним чином </a:t>
            </a:r>
            <a:r>
              <a:rPr lang="uk-UA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девадасі</a:t>
            </a:r>
            <a:r>
              <a:rPr lang="uk-UA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 — храмовими танцівницями. Аж до ХХ століття танець був частиною храмових обрядів. Танцівниці і їхні музиканти грали дуже важливу роль </a:t>
            </a:r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uk-UA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у виконанні ритуалу, а їхні дії </a:t>
            </a:r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uk-UA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у храмовому танці мали сакральне значення. </a:t>
            </a:r>
            <a:endParaRPr lang="ru-RU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4101" name="Рисунок 6" descr="Urok_11_3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8" t="6998" r="10417" b="13683"/>
          <a:stretch>
            <a:fillRect/>
          </a:stretch>
        </p:blipFill>
        <p:spPr bwMode="auto">
          <a:xfrm>
            <a:off x="0" y="0"/>
            <a:ext cx="3500438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Рисунок 7" descr="Urok_11_3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2" t="8038" r="10358" b="12701"/>
          <a:stretch>
            <a:fillRect/>
          </a:stretch>
        </p:blipFill>
        <p:spPr bwMode="auto">
          <a:xfrm>
            <a:off x="4965700" y="4071938"/>
            <a:ext cx="4178300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8842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58738" y="5780088"/>
            <a:ext cx="535781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>
                <a:solidFill>
                  <a:prstClr val="black"/>
                </a:solidFill>
                <a:latin typeface="Book Antiqua" pitchFamily="18" charset="0"/>
              </a:rPr>
              <a:t>Майже всі індуїстські танці виконуються босоніж – традиція, що прийшла з історії, тому що у храм можна було заходити винятково босоніж. </a:t>
            </a:r>
            <a:r>
              <a:rPr lang="uk-UA" sz="1600" b="1">
                <a:solidFill>
                  <a:srgbClr val="FFFF00"/>
                </a:solidFill>
                <a:latin typeface="Book Antiqua" pitchFamily="18" charset="0"/>
              </a:rPr>
              <a:t> </a:t>
            </a:r>
            <a:endParaRPr lang="ru-RU" sz="1600" b="1">
              <a:solidFill>
                <a:srgbClr val="FFFF00"/>
              </a:solidFill>
              <a:latin typeface="Book Antiqua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>
                <a:solidFill>
                  <a:srgbClr val="002060"/>
                </a:solidFill>
                <a:latin typeface="Book Antiqua" pitchFamily="18" charset="0"/>
                <a:cs typeface="Tahoma" pitchFamily="34" charset="0"/>
              </a:rPr>
              <a:t> </a:t>
            </a:r>
            <a:endParaRPr lang="ru-RU" sz="1200" b="1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5123" name="Прямоугольник 3"/>
          <p:cNvSpPr>
            <a:spLocks noChangeArrowheads="1"/>
          </p:cNvSpPr>
          <p:nvPr/>
        </p:nvSpPr>
        <p:spPr bwMode="auto">
          <a:xfrm>
            <a:off x="5003800" y="1214438"/>
            <a:ext cx="3997325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6286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>На виконавиці індійського храмового танцю</a:t>
            </a:r>
            <a:r>
              <a:rPr lang="en-US" sz="2000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> </a:t>
            </a:r>
            <a:r>
              <a:rPr lang="uk-UA" sz="2000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> </a:t>
            </a:r>
            <a:r>
              <a:rPr lang="uk-UA" sz="2000" b="1" dirty="0">
                <a:solidFill>
                  <a:srgbClr val="C0504D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̶</a:t>
            </a:r>
            <a:r>
              <a:rPr lang="uk-UA" sz="2000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> величезна кількість прикрас, що дзенькають при кожному русі. Бронзові дзвіночки на ногах, золоті браслети на зап’ястях і над ліктями, </a:t>
            </a:r>
            <a:br>
              <a:rPr lang="uk-UA" sz="2000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</a:br>
            <a:r>
              <a:rPr lang="uk-UA" sz="2000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>у носі  </a:t>
            </a:r>
            <a:r>
              <a:rPr lang="uk-UA" sz="2000" b="1" dirty="0">
                <a:solidFill>
                  <a:srgbClr val="C0504D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̶</a:t>
            </a:r>
            <a:r>
              <a:rPr lang="uk-UA" sz="2000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>  кільце </a:t>
            </a:r>
            <a:r>
              <a:rPr lang="uk-UA" sz="2000" b="1" dirty="0" err="1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>натх</a:t>
            </a:r>
            <a:r>
              <a:rPr lang="uk-UA" sz="2000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>, з’єднане ланцюжком із мочкою вуха, на шиї </a:t>
            </a:r>
            <a:r>
              <a:rPr lang="uk-UA" sz="2000" b="1" dirty="0">
                <a:solidFill>
                  <a:srgbClr val="C0504D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̶</a:t>
            </a:r>
            <a:r>
              <a:rPr lang="uk-UA" sz="2000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> намисто, голову обхоплює плоский обруч із підвіскою. </a:t>
            </a:r>
            <a:r>
              <a:rPr lang="ru-RU" sz="2000" b="1" dirty="0">
                <a:solidFill>
                  <a:prstClr val="black"/>
                </a:solidFill>
                <a:latin typeface="Book Antiqua" pitchFamily="18" charset="0"/>
              </a:rPr>
              <a:t/>
            </a:r>
            <a:br>
              <a:rPr lang="ru-RU" sz="2000" b="1" dirty="0">
                <a:solidFill>
                  <a:prstClr val="black"/>
                </a:solidFill>
                <a:latin typeface="Book Antiqua" pitchFamily="18" charset="0"/>
              </a:rPr>
            </a:br>
            <a:endParaRPr lang="ru-RU" sz="2000" b="1" dirty="0">
              <a:solidFill>
                <a:prstClr val="black"/>
              </a:solidFill>
              <a:latin typeface="Book Antiqua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28625" y="193675"/>
            <a:ext cx="6215063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uk-UA" sz="2000" b="1" dirty="0">
                <a:solidFill>
                  <a:srgbClr val="C332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Танець в Індії розглядався як явище божественне, дарунок богів людству. В індуїзмі танець </a:t>
            </a:r>
            <a:r>
              <a:rPr lang="en-US" sz="2000" b="1" dirty="0">
                <a:solidFill>
                  <a:srgbClr val="C332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uk-UA" sz="2000" b="1" dirty="0">
                <a:solidFill>
                  <a:srgbClr val="C332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̶</a:t>
            </a:r>
            <a:r>
              <a:rPr lang="uk-UA" sz="2000" b="1" dirty="0">
                <a:solidFill>
                  <a:srgbClr val="C332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2000" b="1" dirty="0">
                <a:solidFill>
                  <a:srgbClr val="C332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uk-UA" sz="2000" b="1" dirty="0">
                <a:solidFill>
                  <a:srgbClr val="C332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засіб духовного розвитку людини. </a:t>
            </a:r>
            <a:endParaRPr lang="ru-RU" sz="2000" b="1" dirty="0">
              <a:solidFill>
                <a:srgbClr val="C332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5125" name="Рисунок 5" descr="Urok_11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7" b="-38"/>
          <a:stretch>
            <a:fillRect/>
          </a:stretch>
        </p:blipFill>
        <p:spPr bwMode="auto">
          <a:xfrm>
            <a:off x="0" y="1214438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066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Группа 3"/>
          <p:cNvGrpSpPr>
            <a:grpSpLocks/>
          </p:cNvGrpSpPr>
          <p:nvPr/>
        </p:nvGrpSpPr>
        <p:grpSpPr bwMode="auto">
          <a:xfrm>
            <a:off x="142875" y="187325"/>
            <a:ext cx="2286000" cy="2114550"/>
            <a:chOff x="0" y="293671"/>
            <a:chExt cx="4517805" cy="3315355"/>
          </a:xfrm>
        </p:grpSpPr>
        <p:pic>
          <p:nvPicPr>
            <p:cNvPr id="5" name="Picture 6" descr="http://www.centre.smr.ru/images/facts/india/india-2x1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714343"/>
              <a:ext cx="4500088" cy="232721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8" descr="http://www.centre.smr.ru/images/facts/india/india-1x1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93671"/>
              <a:ext cx="4517805" cy="71434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10" descr="http://www.centre.smr.ru/images/facts/india/india-4x1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2800103"/>
              <a:ext cx="4500088" cy="80892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8" name="Прямоугольник 7"/>
          <p:cNvSpPr/>
          <p:nvPr/>
        </p:nvSpPr>
        <p:spPr>
          <a:xfrm>
            <a:off x="2857500" y="500063"/>
            <a:ext cx="5643563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57188" algn="ctr"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ahoma" pitchFamily="34" charset="0"/>
              </a:rPr>
              <a:t> </a:t>
            </a:r>
            <a:r>
              <a:rPr lang="uk-UA" sz="3200" b="1" dirty="0">
                <a:solidFill>
                  <a:srgbClr val="C332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Індійський танець прийнято розділяти на </a:t>
            </a:r>
          </a:p>
          <a:p>
            <a:pPr indent="357188" algn="ctr">
              <a:defRPr/>
            </a:pPr>
            <a:r>
              <a:rPr lang="uk-UA" sz="4000" b="1" dirty="0">
                <a:solidFill>
                  <a:srgbClr val="C332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класичний </a:t>
            </a:r>
            <a:br>
              <a:rPr lang="uk-UA" sz="4000" b="1" dirty="0">
                <a:solidFill>
                  <a:srgbClr val="C332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uk-UA" sz="4000" b="1" dirty="0">
                <a:solidFill>
                  <a:srgbClr val="C332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і народний </a:t>
            </a:r>
            <a:endParaRPr lang="ru-RU" sz="3200" b="1" dirty="0">
              <a:solidFill>
                <a:srgbClr val="C332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6148" name="Прямоугольник 8"/>
          <p:cNvSpPr>
            <a:spLocks noChangeArrowheads="1"/>
          </p:cNvSpPr>
          <p:nvPr/>
        </p:nvSpPr>
        <p:spPr bwMode="auto">
          <a:xfrm>
            <a:off x="857250" y="4500563"/>
            <a:ext cx="750093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>Рухи класичних танців були канонізовані.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>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>Рухи народних танців канонізовані не були і не мають зафіксованих письмових традицій. </a:t>
            </a:r>
            <a:endParaRPr lang="ru-RU" sz="2400" b="1" dirty="0">
              <a:solidFill>
                <a:srgbClr val="C0504D">
                  <a:lumMod val="50000"/>
                </a:srgbClr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376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3"/>
          <p:cNvSpPr>
            <a:spLocks noChangeArrowheads="1"/>
          </p:cNvSpPr>
          <p:nvPr/>
        </p:nvSpPr>
        <p:spPr bwMode="auto">
          <a:xfrm>
            <a:off x="4643438" y="2857500"/>
            <a:ext cx="4071937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29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>Народні танці тісно </a:t>
            </a:r>
            <a:r>
              <a:rPr lang="uk-UA" sz="2000" b="1" dirty="0" err="1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>пов</a:t>
            </a:r>
            <a:r>
              <a:rPr lang="uk-UA" sz="2000" b="1" dirty="0" err="1">
                <a:solidFill>
                  <a:srgbClr val="C0504D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ʼ</a:t>
            </a:r>
            <a:r>
              <a:rPr lang="uk-UA" sz="2000" b="1" dirty="0" err="1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>язані</a:t>
            </a:r>
            <a:r>
              <a:rPr lang="uk-UA" sz="2000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> з подіями життєвого циклу, з явищами природи.</a:t>
            </a:r>
          </a:p>
          <a:p>
            <a:pPr indent="442913"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uk-UA" sz="2000" b="1" dirty="0">
              <a:solidFill>
                <a:prstClr val="black"/>
              </a:solidFill>
              <a:latin typeface="Book Antiqua" pitchFamily="18" charset="0"/>
            </a:endParaRPr>
          </a:p>
          <a:p>
            <a:pPr indent="442913"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uk-UA" sz="2000" b="1" dirty="0">
              <a:solidFill>
                <a:prstClr val="black"/>
              </a:solidFill>
              <a:latin typeface="Book Antiqua" pitchFamily="18" charset="0"/>
            </a:endParaRPr>
          </a:p>
          <a:p>
            <a:pPr indent="4429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dirty="0">
                <a:solidFill>
                  <a:prstClr val="black"/>
                </a:solidFill>
                <a:latin typeface="Book Antiqua" pitchFamily="18" charset="0"/>
              </a:rPr>
              <a:t> Народження, весілля, закінчення збору врожаю  </a:t>
            </a:r>
            <a:r>
              <a:rPr lang="uk-UA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̶</a:t>
            </a:r>
            <a:r>
              <a:rPr lang="uk-UA" sz="2000" b="1" dirty="0">
                <a:solidFill>
                  <a:prstClr val="black"/>
                </a:solidFill>
                <a:latin typeface="Book Antiqua" pitchFamily="18" charset="0"/>
              </a:rPr>
              <a:t> </a:t>
            </a:r>
            <a:br>
              <a:rPr lang="uk-UA" sz="2000" b="1" dirty="0">
                <a:solidFill>
                  <a:prstClr val="black"/>
                </a:solidFill>
                <a:latin typeface="Book Antiqua" pitchFamily="18" charset="0"/>
              </a:rPr>
            </a:br>
            <a:r>
              <a:rPr lang="uk-UA" sz="2000" b="1" dirty="0">
                <a:solidFill>
                  <a:prstClr val="black"/>
                </a:solidFill>
                <a:latin typeface="Book Antiqua" pitchFamily="18" charset="0"/>
              </a:rPr>
              <a:t>от найважливіші події, </a:t>
            </a:r>
            <a:br>
              <a:rPr lang="uk-UA" sz="2000" b="1" dirty="0">
                <a:solidFill>
                  <a:prstClr val="black"/>
                </a:solidFill>
                <a:latin typeface="Book Antiqua" pitchFamily="18" charset="0"/>
              </a:rPr>
            </a:br>
            <a:r>
              <a:rPr lang="uk-UA" sz="2000" b="1" dirty="0">
                <a:solidFill>
                  <a:prstClr val="black"/>
                </a:solidFill>
                <a:latin typeface="Book Antiqua" pitchFamily="18" charset="0"/>
              </a:rPr>
              <a:t>що супроводжуються виконанням танців. </a:t>
            </a:r>
            <a:endParaRPr lang="ru-RU" sz="2000" b="1" dirty="0">
              <a:solidFill>
                <a:prstClr val="black"/>
              </a:solidFill>
              <a:latin typeface="Book Antiqua" pitchFamily="18" charset="0"/>
            </a:endParaRPr>
          </a:p>
        </p:txBody>
      </p:sp>
      <p:sp>
        <p:nvSpPr>
          <p:cNvPr id="7172" name="Прямоугольник 8"/>
          <p:cNvSpPr>
            <a:spLocks noChangeArrowheads="1"/>
          </p:cNvSpPr>
          <p:nvPr/>
        </p:nvSpPr>
        <p:spPr bwMode="auto">
          <a:xfrm>
            <a:off x="4071938" y="571500"/>
            <a:ext cx="4786312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29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dirty="0">
                <a:solidFill>
                  <a:srgbClr val="C332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Calibri" pitchFamily="34" charset="0"/>
                <a:cs typeface="Times New Roman" pitchFamily="18" charset="0"/>
              </a:rPr>
              <a:t>Релігійна тематика в народних танцях зустрічається значно рідше, ніж у класичних. Єдиним релігійним сюжетом у народних танцях є ігри </a:t>
            </a:r>
            <a:r>
              <a:rPr lang="uk-UA" sz="2000" b="1" dirty="0" err="1">
                <a:solidFill>
                  <a:srgbClr val="C332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Calibri" pitchFamily="34" charset="0"/>
                <a:cs typeface="Times New Roman" pitchFamily="18" charset="0"/>
              </a:rPr>
              <a:t>Крішни</a:t>
            </a:r>
            <a:r>
              <a:rPr lang="uk-UA" sz="2000" b="1" dirty="0">
                <a:solidFill>
                  <a:srgbClr val="C332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Calibri" pitchFamily="34" charset="0"/>
                <a:cs typeface="Times New Roman" pitchFamily="18" charset="0"/>
              </a:rPr>
              <a:t> з пастушками. </a:t>
            </a:r>
          </a:p>
        </p:txBody>
      </p:sp>
      <p:pic>
        <p:nvPicPr>
          <p:cNvPr id="2" name="Рисунок 5" descr="Urok_11_6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1" b="-237"/>
          <a:stretch>
            <a:fillRect/>
          </a:stretch>
        </p:blipFill>
        <p:spPr bwMode="auto">
          <a:xfrm>
            <a:off x="0" y="0"/>
            <a:ext cx="3500438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Рисунок 6" descr="Urok_11_6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1" t="3833" r="12656" b="9459"/>
          <a:stretch>
            <a:fillRect/>
          </a:stretch>
        </p:blipFill>
        <p:spPr bwMode="auto">
          <a:xfrm>
            <a:off x="1428750" y="2503488"/>
            <a:ext cx="2928938" cy="435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0834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3"/>
          <p:cNvSpPr>
            <a:spLocks noChangeArrowheads="1"/>
          </p:cNvSpPr>
          <p:nvPr/>
        </p:nvSpPr>
        <p:spPr bwMode="auto">
          <a:xfrm>
            <a:off x="428625" y="5534025"/>
            <a:ext cx="8501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prstClr val="black"/>
                </a:solidFill>
                <a:latin typeface="Book Antiqua" pitchFamily="18" charset="0"/>
              </a:rPr>
              <a:t>У санскриті «танець» і «драма» позначаються одним і тим самим словом — «натья»,  що відбиває нерозривність цих понять. </a:t>
            </a: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3857625" y="357188"/>
            <a:ext cx="4929188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29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dirty="0">
                <a:solidFill>
                  <a:srgbClr val="C33205"/>
                </a:solidFill>
                <a:latin typeface="Book Antiqua" pitchFamily="18" charset="0"/>
              </a:rPr>
              <a:t>Як і всі східні танці, індійський традиційний танець пов’язаний головним чином із верхньою частиною тулуба. </a:t>
            </a:r>
          </a:p>
          <a:p>
            <a:pPr indent="442913"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uk-UA" sz="2000" b="1" dirty="0">
              <a:solidFill>
                <a:srgbClr val="C00000"/>
              </a:solidFill>
              <a:latin typeface="Book Antiqua" pitchFamily="18" charset="0"/>
            </a:endParaRPr>
          </a:p>
          <a:p>
            <a:pPr indent="4429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>Існують правила позицій ступень. Танцівників навчають також спіралеподібних рухів і стрибків. </a:t>
            </a:r>
            <a:br>
              <a:rPr lang="uk-UA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</a:br>
            <a:r>
              <a:rPr lang="uk-UA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>Є правила (</a:t>
            </a:r>
            <a:r>
              <a:rPr lang="uk-UA" b="1" i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>мудра</a:t>
            </a:r>
            <a:r>
              <a:rPr lang="uk-UA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> і </a:t>
            </a:r>
            <a:r>
              <a:rPr lang="uk-UA" b="1" i="1" dirty="0" err="1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>хаста</a:t>
            </a:r>
            <a:r>
              <a:rPr lang="uk-UA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>), що визначають мову кистей рук, тулуба, плечей, передпліч, шиї. Існує 24 типи рухів однієї кисті, 13 типів рухів двох кистей рук, </a:t>
            </a:r>
            <a:r>
              <a:rPr lang="en-US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/>
            </a:r>
            <a:br>
              <a:rPr lang="en-US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</a:br>
            <a:r>
              <a:rPr lang="uk-UA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>10 рухів усієї руки, 5 типів рухів для грудної клітки й по 5 типів для торса, живота й стегон. Є типи рухів для брів, </a:t>
            </a:r>
            <a:br>
              <a:rPr lang="uk-UA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</a:br>
            <a:r>
              <a:rPr lang="uk-UA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>а також 36 типів поглядів.  </a:t>
            </a:r>
            <a:endParaRPr lang="ru-RU" b="1" dirty="0">
              <a:solidFill>
                <a:srgbClr val="C0504D">
                  <a:lumMod val="50000"/>
                </a:srgbClr>
              </a:solidFill>
              <a:latin typeface="Book Antiqua" pitchFamily="18" charset="0"/>
            </a:endParaRPr>
          </a:p>
        </p:txBody>
      </p:sp>
      <p:pic>
        <p:nvPicPr>
          <p:cNvPr id="8196" name="Рисунок 4" descr="Urok_11_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08" b="-180"/>
          <a:stretch>
            <a:fillRect/>
          </a:stretch>
        </p:blipFill>
        <p:spPr bwMode="auto">
          <a:xfrm>
            <a:off x="0" y="0"/>
            <a:ext cx="3881438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029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06" y="642918"/>
            <a:ext cx="7072394" cy="566308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4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33205"/>
                </a:soli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Чотири  класичні стилі  індійського танцю: </a:t>
            </a:r>
          </a:p>
          <a:p>
            <a:pPr algn="ctr">
              <a:defRPr/>
            </a:pPr>
            <a:endParaRPr lang="uk-UA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ctr">
              <a:defRPr/>
            </a:pPr>
            <a:endParaRPr lang="uk-UA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ctr">
              <a:defRPr/>
            </a:pPr>
            <a:endParaRPr lang="uk-UA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ctr">
              <a:defRPr/>
            </a:pPr>
            <a:endParaRPr lang="uk-UA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ctr">
              <a:defRPr/>
            </a:pPr>
            <a:r>
              <a:rPr lang="uk-UA" sz="32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>бхарата-натьям</a:t>
            </a:r>
            <a:r>
              <a:rPr lang="uk-UA" sz="3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>, </a:t>
            </a:r>
          </a:p>
          <a:p>
            <a:pPr algn="ctr">
              <a:defRPr/>
            </a:pPr>
            <a:r>
              <a:rPr lang="uk-UA" sz="32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>катхак</a:t>
            </a:r>
            <a:r>
              <a:rPr lang="uk-UA" sz="3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>, </a:t>
            </a:r>
          </a:p>
          <a:p>
            <a:pPr algn="ctr">
              <a:defRPr/>
            </a:pPr>
            <a:r>
              <a:rPr lang="uk-UA" sz="32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>катхакалі</a:t>
            </a:r>
            <a:r>
              <a:rPr lang="uk-UA" sz="3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> </a:t>
            </a:r>
          </a:p>
          <a:p>
            <a:pPr algn="ctr">
              <a:defRPr/>
            </a:pPr>
            <a:r>
              <a:rPr lang="uk-UA" sz="32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>маніпурі</a:t>
            </a:r>
            <a:r>
              <a:rPr lang="uk-UA" sz="3200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endParaRPr lang="ru-RU" sz="3200" dirty="0">
              <a:solidFill>
                <a:srgbClr val="C0504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grpSp>
        <p:nvGrpSpPr>
          <p:cNvPr id="9219" name="Группа 3"/>
          <p:cNvGrpSpPr>
            <a:grpSpLocks/>
          </p:cNvGrpSpPr>
          <p:nvPr/>
        </p:nvGrpSpPr>
        <p:grpSpPr bwMode="auto">
          <a:xfrm>
            <a:off x="0" y="187325"/>
            <a:ext cx="2428875" cy="2114550"/>
            <a:chOff x="0" y="293671"/>
            <a:chExt cx="4517805" cy="3315355"/>
          </a:xfrm>
        </p:grpSpPr>
        <p:pic>
          <p:nvPicPr>
            <p:cNvPr id="5" name="Picture 6" descr="http://www.centre.smr.ru/images/facts/india/india-2x1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714343"/>
              <a:ext cx="4500088" cy="232721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8" descr="http://www.centre.smr.ru/images/facts/india/india-1x1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93671"/>
              <a:ext cx="4517805" cy="71434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10" descr="http://www.centre.smr.ru/images/facts/india/india-4x1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2800103"/>
              <a:ext cx="4500088" cy="80892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712137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2643188" y="785813"/>
            <a:ext cx="6500812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>З усіх стилів індійського класичного танцю </a:t>
            </a:r>
            <a:r>
              <a:rPr lang="uk-UA" b="1" dirty="0" err="1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>бхарата-натьям</a:t>
            </a:r>
            <a:r>
              <a:rPr lang="uk-UA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> уважається найдавнішим. </a:t>
            </a:r>
            <a:r>
              <a:rPr lang="uk-UA" b="1" dirty="0" err="1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>Бхарата-натьям</a:t>
            </a:r>
            <a:r>
              <a:rPr lang="uk-UA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> </a:t>
            </a:r>
            <a:r>
              <a:rPr lang="uk-UA" b="1" dirty="0">
                <a:solidFill>
                  <a:srgbClr val="C0504D">
                    <a:lumMod val="50000"/>
                  </a:srgbClr>
                </a:solidFill>
                <a:latin typeface="Calibri"/>
                <a:cs typeface="Calibri"/>
              </a:rPr>
              <a:t>̶</a:t>
            </a:r>
            <a:r>
              <a:rPr lang="uk-UA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> танець-молитва, танець-розмова, що виконувався </a:t>
            </a:r>
            <a:r>
              <a:rPr lang="uk-UA" b="1" dirty="0" err="1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>девадасі</a:t>
            </a:r>
            <a:r>
              <a:rPr lang="uk-UA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> у храмах </a:t>
            </a:r>
            <a:r>
              <a:rPr lang="uk-UA" b="1" dirty="0" err="1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>Шиви</a:t>
            </a:r>
            <a:r>
              <a:rPr lang="uk-UA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>. Саме слово </a:t>
            </a:r>
            <a:r>
              <a:rPr lang="uk-UA" b="1" dirty="0">
                <a:solidFill>
                  <a:srgbClr val="C0504D">
                    <a:lumMod val="50000"/>
                  </a:srgbClr>
                </a:solidFill>
              </a:rPr>
              <a:t>«</a:t>
            </a:r>
            <a:r>
              <a:rPr lang="uk-UA" b="1" dirty="0" err="1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>бхарата-натьям</a:t>
            </a:r>
            <a:r>
              <a:rPr lang="uk-UA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>» перекладається як «індійський танець». </a:t>
            </a:r>
            <a:r>
              <a:rPr lang="ru-RU" sz="1000" b="1" dirty="0">
                <a:solidFill>
                  <a:srgbClr val="C00000"/>
                </a:solidFill>
                <a:latin typeface="Book Antiqua" pitchFamily="18" charset="0"/>
                <a:cs typeface="Tahoma" pitchFamily="34" charset="0"/>
              </a:rPr>
              <a:t>  </a:t>
            </a:r>
            <a:r>
              <a:rPr lang="ru-RU" sz="1000" b="1" dirty="0">
                <a:solidFill>
                  <a:prstClr val="black"/>
                </a:solidFill>
                <a:latin typeface="Book Antiqua" pitchFamily="18" charset="0"/>
                <a:cs typeface="Tahoma" pitchFamily="34" charset="0"/>
              </a:rPr>
              <a:t> </a:t>
            </a:r>
            <a:endParaRPr lang="ru-RU" sz="1400" b="1" dirty="0">
              <a:solidFill>
                <a:prstClr val="black"/>
              </a:solidFill>
              <a:latin typeface="Book Antiqua" pitchFamily="18" charset="0"/>
              <a:cs typeface="Tahoma" pitchFamily="34" charset="0"/>
            </a:endParaRPr>
          </a:p>
        </p:txBody>
      </p:sp>
      <p:pic>
        <p:nvPicPr>
          <p:cNvPr id="10244" name="Picture 4" descr="Бхаратанатьям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20202"/>
              </a:clrFrom>
              <a:clrTo>
                <a:srgbClr val="02020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08700" y="2819400"/>
            <a:ext cx="2547938" cy="3286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6"/>
          <p:cNvSpPr>
            <a:spLocks noChangeArrowheads="1"/>
          </p:cNvSpPr>
          <p:nvPr/>
        </p:nvSpPr>
        <p:spPr bwMode="auto">
          <a:xfrm>
            <a:off x="285750" y="6000750"/>
            <a:ext cx="86439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b="1">
                <a:solidFill>
                  <a:prstClr val="black"/>
                </a:solidFill>
                <a:latin typeface="Book Antiqua" pitchFamily="18" charset="0"/>
              </a:rPr>
              <a:t>Бхарата-натьям виконується під південноіндійську музику, де до оркестру входить барабан мриданга, струнний інструмент віна, флейта й цимбали. </a:t>
            </a:r>
            <a:endParaRPr lang="ru-RU" b="1">
              <a:solidFill>
                <a:prstClr val="black"/>
              </a:solidFill>
              <a:latin typeface="Book Antiqua" pitchFamily="18" charset="0"/>
            </a:endParaRPr>
          </a:p>
        </p:txBody>
      </p:sp>
      <p:sp>
        <p:nvSpPr>
          <p:cNvPr id="10245" name="Прямоугольник 7"/>
          <p:cNvSpPr>
            <a:spLocks noChangeArrowheads="1"/>
          </p:cNvSpPr>
          <p:nvPr/>
        </p:nvSpPr>
        <p:spPr bwMode="auto">
          <a:xfrm>
            <a:off x="428625" y="4071938"/>
            <a:ext cx="564356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>Усі рухи в </a:t>
            </a:r>
            <a:r>
              <a:rPr lang="uk-UA" b="1" dirty="0" err="1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>бхарата-натьям</a:t>
            </a:r>
            <a:r>
              <a:rPr lang="uk-UA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> виконуються строго за геометричними траєкторіями, що надає танцю лінійності. Очі, голова й руки танцівниці ніби малюють кола, прямі лінії </a:t>
            </a:r>
            <a:br>
              <a:rPr lang="uk-UA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</a:br>
            <a:r>
              <a:rPr lang="uk-UA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>й трикутники. У давнину ці рухи мали характер магічної дії. </a:t>
            </a:r>
            <a:endParaRPr lang="ru-RU" b="1" dirty="0">
              <a:solidFill>
                <a:srgbClr val="C0504D">
                  <a:lumMod val="50000"/>
                </a:srgbClr>
              </a:solidFill>
              <a:latin typeface="Book Antiqua" pitchFamily="18" charset="0"/>
            </a:endParaRPr>
          </a:p>
        </p:txBody>
      </p:sp>
      <p:sp>
        <p:nvSpPr>
          <p:cNvPr id="10246" name="Прямоугольник 8"/>
          <p:cNvSpPr>
            <a:spLocks noChangeArrowheads="1"/>
          </p:cNvSpPr>
          <p:nvPr/>
        </p:nvSpPr>
        <p:spPr bwMode="auto">
          <a:xfrm>
            <a:off x="2571750" y="2357438"/>
            <a:ext cx="63579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dirty="0">
                <a:solidFill>
                  <a:srgbClr val="C0504D">
                    <a:lumMod val="50000"/>
                  </a:srgbClr>
                </a:solidFill>
                <a:latin typeface="Book Antiqua" pitchFamily="18" charset="0"/>
              </a:rPr>
              <a:t>У цьому чітко побудованому танці розповідається про перипетії любові дівчини до свого коханого, найчастіше бога або царя.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00625" y="214313"/>
            <a:ext cx="382587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3600" b="1" dirty="0" err="1">
                <a:solidFill>
                  <a:srgbClr val="C332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Бхарата-натьям</a:t>
            </a:r>
            <a:endParaRPr lang="ru-RU" sz="3600" dirty="0">
              <a:solidFill>
                <a:srgbClr val="C332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8" name="Рисунок 8" descr="Urok_11_9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142"/>
          <a:stretch>
            <a:fillRect/>
          </a:stretch>
        </p:blipFill>
        <p:spPr bwMode="auto">
          <a:xfrm>
            <a:off x="0" y="0"/>
            <a:ext cx="2643188" cy="388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4133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978</Words>
  <Application>Microsoft Office PowerPoint</Application>
  <PresentationFormat>Экран (4:3)</PresentationFormat>
  <Paragraphs>79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2012-06-03T18:43:38Z</dcterms:created>
  <dcterms:modified xsi:type="dcterms:W3CDTF">2012-06-03T18:45:34Z</dcterms:modified>
</cp:coreProperties>
</file>