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0" r:id="rId1"/>
  </p:sldMasterIdLst>
  <p:notesMasterIdLst>
    <p:notesMasterId r:id="rId49"/>
  </p:notesMasterIdLst>
  <p:sldIdLst>
    <p:sldId id="256" r:id="rId2"/>
    <p:sldId id="261" r:id="rId3"/>
    <p:sldId id="260" r:id="rId4"/>
    <p:sldId id="259" r:id="rId5"/>
    <p:sldId id="258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95" r:id="rId35"/>
    <p:sldId id="308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</p:sldIdLst>
  <p:sldSz cx="9144000" cy="6858000" type="screen4x3"/>
  <p:notesSz cx="6858000" cy="9144000"/>
  <p:embeddedFontLst>
    <p:embeddedFont>
      <p:font typeface="Book Antiqua" pitchFamily="18" charset="0"/>
      <p:regular r:id="rId50"/>
      <p:bold r:id="rId51"/>
      <p:italic r:id="rId52"/>
      <p:boldItalic r:id="rId53"/>
    </p:embeddedFont>
    <p:embeddedFont>
      <p:font typeface="Palatino Linotype" pitchFamily="18" charset="0"/>
      <p:regular r:id="rId54"/>
      <p:bold r:id="rId55"/>
      <p:italic r:id="rId56"/>
      <p:boldItalic r:id="rId57"/>
    </p:embeddedFont>
    <p:embeddedFont>
      <p:font typeface="Monotype Corsiva" pitchFamily="66" charset="0"/>
      <p:italic r:id="rId58"/>
    </p:embeddedFont>
    <p:embeddedFont>
      <p:font typeface="Lucida Sans Unicode" pitchFamily="34" charset="0"/>
      <p:regular r:id="rId5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66FF66"/>
    <a:srgbClr val="008000"/>
    <a:srgbClr val="CCFFFF"/>
    <a:srgbClr val="00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2" autoAdjust="0"/>
    <p:restoredTop sz="99149" autoAdjust="0"/>
  </p:normalViewPr>
  <p:slideViewPr>
    <p:cSldViewPr>
      <p:cViewPr varScale="1">
        <p:scale>
          <a:sx n="71" d="100"/>
          <a:sy n="71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843E61-0B6F-4EEA-BE55-1361A530D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2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DB760-F79D-444F-BCF5-A1B6195C420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4849E320-DF56-4DC4-BA91-65D11B548EAE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B23E11AF-1A89-47B3-8F25-CC38A4B05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116B-D304-41CF-9AD8-DA95639A0925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A27DF-E39C-464C-BD71-6E1696A4D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5002-F235-4AB3-9207-A11635067D67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3EDBA-1D86-472F-84AA-7FFF594D8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D615-FD86-4FAB-89ED-3B813B109BBC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FD0F-EE40-42FC-87D0-997FA9EA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B1E5-A66B-4868-AA75-4C3FA531833F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5EEB1-B0CB-4E96-A95E-00723215D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4E97-A089-4EA9-B70A-860EBCF9CCA1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142E-B845-4F9A-929E-A01BFF57E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2249-86F9-436E-ADAD-9613C7F5C670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5830-0EAA-4D65-ABAE-55C840D81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FC71-890A-4907-94CB-FB49C65EEC8E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07E9-EAF6-4E70-9DBC-7E079E18F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A69B-EB14-40B8-94FF-9FBC7F3067CE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3009-A795-4D1A-AECC-BB75C717E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BB0F-594A-42D8-9BD4-2051EE890562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563F-F323-4FE1-94FD-3C6C39AF9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6F65-16F0-47AA-96B1-235267AB0FA9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596E-8D49-48ED-B4AC-86EA44C61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9F0D7-36CF-468D-9657-64EEBB7C88D8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C564B-C23F-4AA5-88C1-E6DBAF2BD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0">
              <a:srgbClr val="0070C0">
                <a:alpha val="0"/>
              </a:srgbClr>
            </a:gs>
            <a:gs pos="50000">
              <a:schemeClr val="bg1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71683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5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6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7" name="Freeform 1031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8" name="Freeform 1032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9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0" name="Freeform 1034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92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1E123413-7FA5-483E-9A10-BDC1FEA85A30}" type="datetimeFigureOut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71693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4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3D87D330-2AD3-47C1-AF9E-149586655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latin typeface="Arial" charset="0"/>
            </a:endParaRPr>
          </a:p>
        </p:txBody>
      </p:sp>
      <p:sp>
        <p:nvSpPr>
          <p:cNvPr id="3075" name="Заголовок 3"/>
          <p:cNvSpPr>
            <a:spLocks noGrp="1"/>
          </p:cNvSpPr>
          <p:nvPr>
            <p:ph type="title"/>
          </p:nvPr>
        </p:nvSpPr>
        <p:spPr>
          <a:xfrm>
            <a:off x="541338" y="517525"/>
            <a:ext cx="7772400" cy="5268913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Архитектурн</a:t>
            </a:r>
            <a:r>
              <a:rPr lang="uk-UA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і</a:t>
            </a:r>
            <a: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>стилі</a:t>
            </a:r>
            <a: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  <a:t/>
            </a:r>
            <a:br>
              <a:rPr lang="ru-RU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Med" pitchFamily="18" charset="0"/>
              </a:rPr>
            </a:br>
            <a:r>
              <a:rPr lang="ru-RU" sz="4000" dirty="0" smtClean="0">
                <a:latin typeface="Palatino Linotype" pitchFamily="18" charset="0"/>
              </a:rPr>
              <a:t/>
            </a:r>
            <a:br>
              <a:rPr lang="ru-RU" sz="4000" dirty="0" smtClean="0">
                <a:latin typeface="Palatino Linotype" pitchFamily="18" charset="0"/>
              </a:rPr>
            </a:br>
            <a:endParaRPr lang="ru-RU" sz="40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4071938"/>
            <a:ext cx="8358187" cy="202406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 тяжелых балок перекрытия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несли стены, пилоны и колонны. Египтяне не использовали сводов, хотя и знали эту конструкцию. На балки укладывали каменные плиты перекрытия. </a:t>
            </a:r>
          </a:p>
          <a:p>
            <a:pPr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Опоры были самые разнообразные; иногда это монолитные каменные столбы простого квадратного сечения, в других случаях — колонны, состоявшие из базы, ствола и капители. </a:t>
            </a:r>
          </a:p>
          <a:p>
            <a:pPr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 стволы имели квадратное сечение, более сложные представляли собой многогранники и часто изображали связки стеблей папируса, иногда имели каннелюры (вертикальные желобки). </a:t>
            </a:r>
          </a:p>
          <a:p>
            <a:pPr>
              <a:buFont typeface="Arial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7651" name="Picture 3" descr="C:\мама\ИМК\Египет\фотогалерея\Луксор\1249504425_3775029026_df8039dee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6000759" cy="40005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3" y="142875"/>
            <a:ext cx="3100387" cy="6357938"/>
          </a:xfrm>
        </p:spPr>
        <p:txBody>
          <a:bodyPr/>
          <a:lstStyle/>
          <a:p>
            <a:pPr algn="l"/>
            <a:r>
              <a:rPr lang="ru-RU" sz="2800" dirty="0" smtClean="0"/>
              <a:t>Для египетской архитектуры была характерна своеобразная форма капителей, изображавших цветок папируса, лотоса или листья пальмы..</a:t>
            </a:r>
          </a:p>
        </p:txBody>
      </p:sp>
      <p:pic>
        <p:nvPicPr>
          <p:cNvPr id="28674" name="Picture 2" descr="C:\Мои документы\Мои результаты сканировани\2010-02 (фев)\сканирование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3182936" cy="64595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В отдельных случаях на капители высекали изображение головы богини плодородия Хатор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>
          <a:xfrm>
            <a:off x="857250" y="2214563"/>
            <a:ext cx="7215188" cy="428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Древнеегипетский храм .Разрез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357158" y="2071678"/>
            <a:ext cx="8353013" cy="419357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857250"/>
          </a:xfrm>
        </p:spPr>
        <p:txBody>
          <a:bodyPr/>
          <a:lstStyle/>
          <a:p>
            <a:r>
              <a:rPr lang="ru-RU" b="1" smtClean="0">
                <a:latin typeface="Palatino Linotype" pitchFamily="18" charset="0"/>
              </a:rPr>
              <a:t>Античное искусство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00125"/>
            <a:ext cx="7772400" cy="5095875"/>
          </a:xfrm>
        </p:spPr>
        <p:txBody>
          <a:bodyPr/>
          <a:lstStyle/>
          <a:p>
            <a:r>
              <a:rPr lang="ru-RU" sz="2000" b="1" dirty="0" smtClean="0"/>
              <a:t>Шедевры, созданные талантливыми мастерами античного мира, на протяжении нескольких столетий вдохновляли поэтов, композиторов, драматургов и художников всех стран Европы, и сегодня продолжает доставлять нам художественное наслаждение и служить нормой и недосягаемым образцом.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	Художественное наследие Древней Греции и Древнего Рима — архитектура, скульптура, живопись, декоративно-прикладное и ювелирное искусство — поражает своим богатством и многообразием. В нем ярко выразились эстетические представления, нравственные идеалы и вкусы, характерные для античной цивилизации, завершившей многовековую историю древнего мира. Творцами античной культуры были древние греки.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57250"/>
          </a:xfrm>
        </p:spPr>
        <p:txBody>
          <a:bodyPr/>
          <a:lstStyle/>
          <a:p>
            <a:r>
              <a:rPr lang="ru-RU" sz="4000" dirty="0" smtClean="0"/>
              <a:t>Архаический период – до </a:t>
            </a:r>
            <a:r>
              <a:rPr lang="en-US" sz="4000" dirty="0" smtClean="0"/>
              <a:t>V </a:t>
            </a:r>
            <a:r>
              <a:rPr lang="ru-RU" sz="4000" dirty="0" smtClean="0"/>
              <a:t>н.э.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000125"/>
            <a:ext cx="7772400" cy="5095875"/>
          </a:xfrm>
        </p:spPr>
        <p:txBody>
          <a:bodyPr/>
          <a:lstStyle/>
          <a:p>
            <a:r>
              <a:rPr lang="ru-RU" sz="2000" b="1" dirty="0" smtClean="0"/>
              <a:t> </a:t>
            </a:r>
            <a:r>
              <a:rPr lang="ru-RU" sz="2400" dirty="0" smtClean="0"/>
              <a:t>На руинах микенских городов, уничтоженных дорическими племенами-завоевателями, возникала новая культура.</a:t>
            </a:r>
          </a:p>
          <a:p>
            <a:r>
              <a:rPr lang="ru-RU" sz="2400" dirty="0" smtClean="0"/>
              <a:t> .На смену дворцам и крепостям пришли многочисленные храмовые сооружения. Прекрасным статуям олимпийских богов воздвигнуты более величественные и роскошные жилища, чем старым примитивным идолам.</a:t>
            </a:r>
          </a:p>
          <a:p>
            <a:endParaRPr lang="ru-RU" sz="2400" dirty="0" smtClean="0"/>
          </a:p>
          <a:p>
            <a:r>
              <a:rPr lang="ru-RU" sz="2400" dirty="0" smtClean="0"/>
              <a:t> Светское строительство отступило на второй план. В этот период формируется планировочная схема, которая легла в основу последующей архитектуры греческих храмов  для которой характерно окружение основного объема храма колоннадой. </a:t>
            </a:r>
          </a:p>
          <a:p>
            <a:endParaRPr lang="ru-RU" sz="24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1357312"/>
          </a:xfrm>
        </p:spPr>
        <p:txBody>
          <a:bodyPr/>
          <a:lstStyle/>
          <a:p>
            <a:r>
              <a:rPr lang="ru-RU" sz="3600" dirty="0" smtClean="0"/>
              <a:t>Парфенон.</a:t>
            </a:r>
            <a:br>
              <a:rPr lang="ru-RU" sz="3600" dirty="0" smtClean="0"/>
            </a:br>
            <a:r>
              <a:rPr lang="ru-RU" sz="3600" dirty="0" smtClean="0"/>
              <a:t>Афинский Акрополь  </a:t>
            </a:r>
            <a:r>
              <a:rPr lang="en-US" sz="3600" dirty="0" smtClean="0"/>
              <a:t>V </a:t>
            </a:r>
            <a:r>
              <a:rPr lang="ru-RU" sz="3600" dirty="0" smtClean="0"/>
              <a:t>век до н.э.</a:t>
            </a:r>
          </a:p>
        </p:txBody>
      </p:sp>
      <p:pic>
        <p:nvPicPr>
          <p:cNvPr id="30723" name="Picture 3" descr="C:\мама\елена\Планирование\МХК\7чудес\иллюстрации\хр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616" y="2285993"/>
            <a:ext cx="6056979" cy="35004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1071562"/>
          </a:xfrm>
        </p:spPr>
        <p:txBody>
          <a:bodyPr/>
          <a:lstStyle/>
          <a:p>
            <a:r>
              <a:rPr lang="ru-RU" sz="4000" dirty="0" smtClean="0"/>
              <a:t>Единый архитектурный язык – ордерная система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381500"/>
          </a:xfrm>
        </p:spPr>
        <p:txBody>
          <a:bodyPr/>
          <a:lstStyle/>
          <a:p>
            <a:r>
              <a:rPr lang="ru-RU" sz="2000" dirty="0" smtClean="0">
                <a:latin typeface="Book Antiqua" pitchFamily="18" charset="0"/>
              </a:rPr>
              <a:t>Греческие зодчие впервые в истории строительства создали </a:t>
            </a:r>
            <a:r>
              <a:rPr lang="ru-RU" sz="2000" b="1" dirty="0" smtClean="0">
                <a:latin typeface="Book Antiqua" pitchFamily="18" charset="0"/>
              </a:rPr>
              <a:t>архитектурный ордер</a:t>
            </a:r>
            <a:r>
              <a:rPr lang="ru-RU" sz="2000" dirty="0" smtClean="0">
                <a:latin typeface="Book Antiqua" pitchFamily="18" charset="0"/>
              </a:rPr>
              <a:t>, т.е. установили чёткие правила художественной обработки внешней формы конструкций, определили порядок размещения деталей и их размеры. </a:t>
            </a:r>
          </a:p>
          <a:p>
            <a:r>
              <a:rPr lang="ru-RU" sz="2000" dirty="0" smtClean="0">
                <a:latin typeface="Book Antiqua" pitchFamily="18" charset="0"/>
              </a:rPr>
              <a:t>В разное время в разных местах Древней Греции были созданы три ордера: дорический, ионический и коринфский.</a:t>
            </a:r>
          </a:p>
          <a:p>
            <a:pPr>
              <a:buFontTx/>
              <a:buNone/>
            </a:pPr>
            <a:endParaRPr lang="ru-RU" sz="2000" dirty="0" smtClean="0">
              <a:latin typeface="Book Antiqua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Book Antiqua" pitchFamily="18" charset="0"/>
              </a:rPr>
              <a:t>Все три ордера имеют одинаковые основные элементы, но отличаются друг от друга пропорциями и декоративной обработкой.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857250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  <a:latin typeface="Book Antiqua" pitchFamily="18" charset="0"/>
              </a:rPr>
              <a:t>Дорический ордер 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связан с мужественным, тяжёлым стилем ( «мужественный»)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571500"/>
            <a:ext cx="9001125" cy="3071813"/>
          </a:xfrm>
        </p:spPr>
        <p:txBody>
          <a:bodyPr/>
          <a:lstStyle/>
          <a:p>
            <a:r>
              <a:rPr lang="ru-RU" sz="2000" dirty="0" smtClean="0">
                <a:latin typeface="Book Antiqua" pitchFamily="18" charset="0"/>
              </a:rPr>
              <a:t>Строгая и мощная дорическая колонна, стоящая прямо на платформе, без всякой подкладки, может быть сравнена с торсом атлета, держащего на голове великую тяжесть. Сверху донизу колонна протесана вертикальными желобками — каннелюрами. При свете солнца они порождают игру света и теней, оживляя тем самым каменный ствол.</a:t>
            </a:r>
          </a:p>
          <a:p>
            <a:r>
              <a:rPr lang="ru-RU" sz="2000" dirty="0" smtClean="0">
                <a:latin typeface="Book Antiqua" pitchFamily="18" charset="0"/>
              </a:rPr>
              <a:t>Чтобы подчеркнуть устремленность самой колонны и всего здания ввысь, верх ствола уже, чем основание. Он как бы стянут у самой вершины горизонтальными желобками.</a:t>
            </a:r>
          </a:p>
          <a:p>
            <a:endParaRPr lang="ru-RU" dirty="0" smtClean="0"/>
          </a:p>
        </p:txBody>
      </p:sp>
      <p:pic>
        <p:nvPicPr>
          <p:cNvPr id="4" name="Picture 6" descr="att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4824412" cy="2897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214938" y="5786438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i="1" dirty="0">
                <a:latin typeface="Book Antiqua" pitchFamily="18" charset="0"/>
              </a:rPr>
              <a:t>Олимпия, развалины Храма Геры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43825" cy="1000125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Ионический ордер </a:t>
            </a:r>
            <a:r>
              <a:rPr lang="ru-RU" sz="2400" dirty="0" smtClean="0">
                <a:solidFill>
                  <a:srgbClr val="FFFF00"/>
                </a:solidFill>
              </a:rPr>
              <a:t>– связан с мягким и изнеженным стилем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 ( «женственный»)</a:t>
            </a:r>
            <a:b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</a:b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785813"/>
            <a:ext cx="3929062" cy="5310187"/>
          </a:xfrm>
        </p:spPr>
        <p:txBody>
          <a:bodyPr/>
          <a:lstStyle/>
          <a:p>
            <a:r>
              <a:rPr lang="ru-RU" sz="2400" dirty="0" smtClean="0"/>
              <a:t>Ионическая колонна родилась в греческих городах малоазиатского побережья Средиземного моря. Пышность и роскошь востока оказали на нее свое влияние. Сама колонна стала стройней, каннелюры глубже, у нее появилось круглое основание — база, а эхин (сплющенная подушка на верху колонны) получил на краях спиральные завитки.</a:t>
            </a:r>
          </a:p>
          <a:p>
            <a:endParaRPr lang="ru-RU" sz="2400" dirty="0" smtClean="0"/>
          </a:p>
        </p:txBody>
      </p:sp>
      <p:pic>
        <p:nvPicPr>
          <p:cNvPr id="4" name="Picture 6" descr="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14422"/>
            <a:ext cx="4643470" cy="33650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7688" y="47148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solidFill>
                  <a:srgbClr val="FFFF00"/>
                </a:solidFill>
                <a:latin typeface="Book Antiqua" pitchFamily="18" charset="0"/>
              </a:rPr>
              <a:t>храм Ники </a:t>
            </a:r>
            <a:r>
              <a:rPr lang="ru-RU" i="1" dirty="0" err="1">
                <a:solidFill>
                  <a:srgbClr val="FFFF00"/>
                </a:solidFill>
                <a:latin typeface="Book Antiqua" pitchFamily="18" charset="0"/>
              </a:rPr>
              <a:t>Аптерос</a:t>
            </a:r>
            <a:r>
              <a:rPr lang="ru-RU" i="1" dirty="0">
                <a:solidFill>
                  <a:srgbClr val="FFFF00"/>
                </a:solidFill>
                <a:latin typeface="Book Antiqua" pitchFamily="18" charset="0"/>
              </a:rPr>
              <a:t> (443-420, архитектор </a:t>
            </a:r>
            <a:r>
              <a:rPr lang="ru-RU" i="1" dirty="0" err="1">
                <a:solidFill>
                  <a:srgbClr val="FFFF00"/>
                </a:solidFill>
                <a:latin typeface="Book Antiqua" pitchFamily="18" charset="0"/>
              </a:rPr>
              <a:t>Калликрат</a:t>
            </a:r>
            <a:r>
              <a:rPr lang="ru-RU" i="1" dirty="0">
                <a:solidFill>
                  <a:srgbClr val="FFFF00"/>
                </a:solidFill>
                <a:latin typeface="Book Antiqua" pitchFamily="18" charset="0"/>
              </a:rPr>
              <a:t>)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8688"/>
          </a:xfrm>
        </p:spPr>
        <p:txBody>
          <a:bodyPr/>
          <a:lstStyle/>
          <a:p>
            <a:r>
              <a:rPr lang="ru-RU" i="1" dirty="0" smtClean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785813"/>
            <a:ext cx="8101012" cy="5310187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1. Единство функционального содержания и художественного образа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 Рождение архитектурных стилей и их последовательная смена в истории человечества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2.1 Канонический стиль Древнего Египта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2.2 Классический стиль архитектуры Древних Греции и Рима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2.3 Романский стиль западноевропейской архитектуры средних веков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2.4 Готический стиль архитектуры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2.5 Архитектурный стиль эпохи Возрождения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2.6 Стиль барокко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2.7Стиль рококо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2.7 Стиль классицизма в архитектуре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2.8 Ампир как стиль империи Наполеона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2.9 Эклектика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2.10 Стиль модерн- качественно новая ступень в развитии архитектуры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ru-RU" sz="2000" dirty="0" smtClean="0"/>
              <a:t>2.11 Архитектурный конструктивизм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2858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Коринфский ордер – </a:t>
            </a:r>
            <a:r>
              <a:rPr lang="ru-RU" sz="2000" dirty="0" smtClean="0">
                <a:solidFill>
                  <a:srgbClr val="FFFF00"/>
                </a:solidFill>
              </a:rPr>
              <a:t>появился в </a:t>
            </a:r>
            <a:r>
              <a:rPr lang="en-US" sz="2000" dirty="0" smtClean="0">
                <a:solidFill>
                  <a:srgbClr val="FFFF00"/>
                </a:solidFill>
              </a:rPr>
              <a:t>V</a:t>
            </a:r>
            <a:r>
              <a:rPr lang="ru-RU" sz="2000" dirty="0" smtClean="0">
                <a:solidFill>
                  <a:srgbClr val="FFFF00"/>
                </a:solidFill>
              </a:rPr>
              <a:t> века до н.э. пропорции уподоблялись девическому телу («девический»)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571625"/>
            <a:ext cx="3500437" cy="4686300"/>
          </a:xfrm>
        </p:spPr>
        <p:txBody>
          <a:bodyPr/>
          <a:lstStyle/>
          <a:p>
            <a:r>
              <a:rPr lang="ru-RU" sz="2400" dirty="0" smtClean="0"/>
              <a:t>Представляет вариант ионического ордера, более насыщенный декором. </a:t>
            </a:r>
          </a:p>
          <a:p>
            <a:r>
              <a:rPr lang="ru-RU" sz="2400" dirty="0" smtClean="0"/>
              <a:t>Отличается </a:t>
            </a:r>
            <a:r>
              <a:rPr lang="ru-RU" sz="2400" dirty="0" err="1" smtClean="0"/>
              <a:t>колоколообразной</a:t>
            </a:r>
            <a:r>
              <a:rPr lang="ru-RU" sz="2400" dirty="0" smtClean="0"/>
              <a:t> капителью, покрытой стилизованными листьями аканта.</a:t>
            </a:r>
          </a:p>
          <a:p>
            <a:endParaRPr lang="ru-RU" sz="2400" dirty="0" smtClean="0"/>
          </a:p>
        </p:txBody>
      </p:sp>
      <p:pic>
        <p:nvPicPr>
          <p:cNvPr id="4" name="Picture 6" descr="205788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52513"/>
            <a:ext cx="37433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857625" y="5572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dirty="0">
                <a:solidFill>
                  <a:srgbClr val="FFFF00"/>
                </a:solidFill>
                <a:latin typeface="Book Antiqua" pitchFamily="18" charset="0"/>
              </a:rPr>
              <a:t>Развалины храма Зевса Олимпийского в Афинах. Начат в 175—164 до н. э., закончен в 129—132 н. э.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63" y="785813"/>
            <a:ext cx="3957637" cy="1714500"/>
          </a:xfrm>
        </p:spPr>
        <p:txBody>
          <a:bodyPr/>
          <a:lstStyle/>
          <a:p>
            <a:pPr marL="514350" indent="-514350"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Ордера:</a:t>
            </a:r>
            <a:br>
              <a:rPr lang="ru-RU" sz="2800" dirty="0" smtClean="0"/>
            </a:br>
            <a:r>
              <a:rPr lang="ru-RU" sz="2800" dirty="0" smtClean="0"/>
              <a:t>1- дорический</a:t>
            </a:r>
            <a:br>
              <a:rPr lang="ru-RU" sz="2800" dirty="0" smtClean="0"/>
            </a:br>
            <a:r>
              <a:rPr lang="ru-RU" sz="2800" dirty="0" smtClean="0"/>
              <a:t> 2 - ионический</a:t>
            </a:r>
            <a:br>
              <a:rPr lang="ru-RU" sz="2800" dirty="0" smtClean="0"/>
            </a:br>
            <a:r>
              <a:rPr lang="ru-RU" sz="2800" dirty="0" smtClean="0"/>
              <a:t> 3 - </a:t>
            </a:r>
            <a:r>
              <a:rPr lang="ru-RU" sz="2800" dirty="0" err="1" smtClean="0"/>
              <a:t>корифский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828731" cy="628654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Средние века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/>
            </a:r>
            <a:br>
              <a:rPr lang="ru-RU" i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endParaRPr lang="ru-RU" i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281518" cy="4595826"/>
          </a:xfrm>
        </p:spPr>
        <p:txBody>
          <a:bodyPr/>
          <a:lstStyle/>
          <a:p>
            <a:r>
              <a:rPr lang="ru-RU" sz="2400" u="sng" dirty="0" smtClean="0">
                <a:solidFill>
                  <a:srgbClr val="FFFF00"/>
                </a:solidFill>
              </a:rPr>
              <a:t>Романский стиль </a:t>
            </a:r>
            <a:r>
              <a:rPr lang="ru-RU" sz="2400" dirty="0" smtClean="0"/>
              <a:t>(от лат. </a:t>
            </a:r>
            <a:r>
              <a:rPr lang="ru-RU" sz="2400" i="1" dirty="0" err="1" smtClean="0"/>
              <a:t>romanus</a:t>
            </a:r>
            <a:r>
              <a:rPr lang="ru-RU" sz="2400" dirty="0" smtClean="0"/>
              <a:t> — римский) развивался в западноевропейском искусстве X—XII веков.</a:t>
            </a:r>
          </a:p>
          <a:p>
            <a:r>
              <a:rPr lang="ru-RU" sz="2400" dirty="0" smtClean="0"/>
              <a:t>Этот художественный стиль один из важнейших этапов развития средневекового европейского искусства.</a:t>
            </a:r>
          </a:p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5572140"/>
            <a:ext cx="4286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952483"/>
            <a:ext cx="3661183" cy="4881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14942" y="6072206"/>
            <a:ext cx="2762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Бамбергский</a:t>
            </a:r>
            <a:r>
              <a:rPr lang="ru-RU" i="1" dirty="0" smtClean="0">
                <a:solidFill>
                  <a:srgbClr val="FFFF00"/>
                </a:solidFill>
              </a:rPr>
              <a:t> собор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571480"/>
            <a:ext cx="4495800" cy="552452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Романскому стилю присущи стремление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завершённой целостности, строгости и простоте, отсутствие украшений и орнамента. Её характерный элемент – арочная форма дверных и оконных проёмов. В очертаниях преобладают вертикальные и горизонтальные линии. Сложная структура внешне выглядит чёткой и ясной. Каменные храмы созданы простыми объёмами и формами.</a:t>
            </a:r>
          </a:p>
          <a:p>
            <a:endParaRPr lang="ru-RU" sz="2400" dirty="0"/>
          </a:p>
        </p:txBody>
      </p:sp>
      <p:pic>
        <p:nvPicPr>
          <p:cNvPr id="6" name="Picture 7" descr="788px-Beaulieu-sur-Dordogne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4983" y="1643050"/>
            <a:ext cx="4655763" cy="3539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3438" y="5572140"/>
            <a:ext cx="42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FFFF00"/>
                </a:solidFill>
                <a:latin typeface="+mn-lt"/>
              </a:rPr>
              <a:t>Капелла кающихся грешников, Франция</a:t>
            </a:r>
            <a:endParaRPr lang="ru-RU" i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214290"/>
            <a:ext cx="8315356" cy="588171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Таким образом для романских построек характерно:</a:t>
            </a:r>
          </a:p>
          <a:p>
            <a:pPr>
              <a:buFont typeface="Arial" charset="0"/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сочетание ясного архитектурного силуэта и лаконичности наружной отделки — здание всегда тщательно вписывалось в окружающую природу </a:t>
            </a:r>
          </a:p>
          <a:p>
            <a:pPr>
              <a:buNone/>
            </a:pP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 массивные гладкие стены с узкими проёмами окон и ступенчато-углубленными порталами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наличие каменного свода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 толстые стены, прорезанные маленькими окнами, преобладание горизонтальных членений над вертикальными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циркульные и полуциркульные арки.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32"/>
          </a:xfrm>
        </p:spPr>
        <p:txBody>
          <a:bodyPr/>
          <a:lstStyle/>
          <a:p>
            <a:r>
              <a:rPr lang="ru-RU" dirty="0" smtClean="0"/>
              <a:t>Готика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000108"/>
            <a:ext cx="4071966" cy="5095892"/>
          </a:xfrm>
        </p:spPr>
        <p:txBody>
          <a:bodyPr/>
          <a:lstStyle/>
          <a:p>
            <a:r>
              <a:rPr lang="ru-RU" u="sng" dirty="0" err="1" smtClean="0">
                <a:solidFill>
                  <a:srgbClr val="FFFF00"/>
                </a:solidFill>
              </a:rPr>
              <a:t>Го́тика</a:t>
            </a:r>
            <a:r>
              <a:rPr lang="ru-RU" u="sng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>— период в развитии средневекового искусства с XII по XV век, пришедший на смену романскому стилю, постепенно вытесняя его. Готика зародилась в XII веке на севере Франции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85794"/>
            <a:ext cx="4143404" cy="5374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143372" y="62865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Готический собор в </a:t>
            </a:r>
            <a:r>
              <a:rPr lang="ru-RU" sz="2000" i="1" dirty="0" err="1" smtClean="0">
                <a:solidFill>
                  <a:srgbClr val="FFFF00"/>
                </a:solidFill>
              </a:rPr>
              <a:t>Кутансе</a:t>
            </a:r>
            <a:r>
              <a:rPr lang="ru-RU" sz="2000" i="1" dirty="0" smtClean="0">
                <a:solidFill>
                  <a:srgbClr val="FFFF00"/>
                </a:solidFill>
              </a:rPr>
              <a:t>, Франция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4357718" cy="588171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Для готики характерны :</a:t>
            </a:r>
          </a:p>
          <a:p>
            <a:r>
              <a:rPr lang="ru-RU" sz="2400" dirty="0" smtClean="0"/>
              <a:t>арки с заострённым верхом</a:t>
            </a:r>
          </a:p>
          <a:p>
            <a:endParaRPr lang="ru-RU" sz="2400" dirty="0" smtClean="0"/>
          </a:p>
          <a:p>
            <a:r>
              <a:rPr lang="ru-RU" sz="2400" dirty="0" smtClean="0"/>
              <a:t>узкие и высокие башни и колонны</a:t>
            </a:r>
          </a:p>
          <a:p>
            <a:endParaRPr lang="ru-RU" sz="2400" dirty="0" smtClean="0"/>
          </a:p>
          <a:p>
            <a:r>
              <a:rPr lang="ru-RU" sz="2400" dirty="0" smtClean="0"/>
              <a:t>богато украшенный фасад с резными деталями и многоцветные витражные стрельчатые окна</a:t>
            </a:r>
          </a:p>
          <a:p>
            <a:endParaRPr lang="ru-RU" sz="2400" dirty="0" smtClean="0"/>
          </a:p>
          <a:p>
            <a:r>
              <a:rPr lang="ru-RU" sz="2400" dirty="0" smtClean="0"/>
              <a:t> все элементы стиля подчёркивают вертикаль.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	</a:t>
            </a:r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0478"/>
            <a:ext cx="3786214" cy="5048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00562" y="5786454"/>
            <a:ext cx="3813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 Собор в Шартре, Франция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7" name="Picture 6" descr="451px-Paris-notre-dame-faca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818892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42148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FFFF00"/>
                </a:solidFill>
              </a:rPr>
              <a:t>Собор Парижской Богоматери, Париж, Франция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290"/>
            <a:ext cx="8501122" cy="58817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 готической архитектуре выделяют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3 этапа развития: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ранний,  зрелый (высокая готика) , поздний.</a:t>
            </a:r>
          </a:p>
          <a:p>
            <a:endParaRPr lang="ru-RU" dirty="0" smtClean="0">
              <a:solidFill>
                <a:srgbClr val="FFFF00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Book Antiqua" pitchFamily="18" charset="0"/>
              </a:rPr>
              <a:t>Готические здания отличаются обилием ажурных, как кружева, украшений, скульптур, орнаментов, поэтому и снаружи, и внутри они производят впечатления лёгкости и воздушности. Окна, порталы, своды имеют характерную стрельчатую форму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538310"/>
          </a:xfrm>
        </p:spPr>
        <p:txBody>
          <a:bodyPr/>
          <a:lstStyle/>
          <a:p>
            <a:r>
              <a:rPr lang="ru-RU" b="1" dirty="0" smtClean="0">
                <a:latin typeface="Palatino Linotype" pitchFamily="18" charset="0"/>
              </a:rPr>
              <a:t>Архитектура эпохи Возрождения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981200"/>
            <a:ext cx="8101042" cy="4114800"/>
          </a:xfrm>
        </p:spPr>
        <p:txBody>
          <a:bodyPr/>
          <a:lstStyle/>
          <a:p>
            <a:r>
              <a:rPr lang="ru-RU" b="1" u="sng" dirty="0" err="1" smtClean="0"/>
              <a:t>Возрожде́ние</a:t>
            </a:r>
            <a:r>
              <a:rPr lang="ru-RU" b="1" u="sng" dirty="0" smtClean="0"/>
              <a:t>, или </a:t>
            </a:r>
            <a:r>
              <a:rPr lang="ru-RU" b="1" u="sng" dirty="0" err="1" smtClean="0"/>
              <a:t>Ренесса́нс</a:t>
            </a:r>
            <a:r>
              <a:rPr lang="ru-RU" b="1" u="sng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( фр. </a:t>
            </a:r>
            <a:r>
              <a:rPr lang="ru-RU" i="1" dirty="0" err="1" smtClean="0"/>
              <a:t>Renaissance</a:t>
            </a:r>
            <a:r>
              <a:rPr lang="ru-RU" dirty="0" smtClean="0"/>
              <a:t>, 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ru-RU" i="1" dirty="0" err="1" smtClean="0"/>
              <a:t>Rinascimento</a:t>
            </a:r>
            <a:r>
              <a:rPr lang="ru-RU" b="1" dirty="0" smtClean="0"/>
              <a:t>)</a:t>
            </a:r>
          </a:p>
          <a:p>
            <a:pPr>
              <a:buNone/>
            </a:pPr>
            <a:r>
              <a:rPr lang="ru-RU" b="1" dirty="0" smtClean="0"/>
              <a:t> — </a:t>
            </a:r>
            <a:r>
              <a:rPr lang="ru-RU" sz="3600" dirty="0" smtClean="0"/>
              <a:t>эпоха в истории культуры Европы, пришедшая на смену культуре Средних веков и предшествующая культуре нового времени с XIV по XVI 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57166"/>
            <a:ext cx="4495800" cy="5738834"/>
          </a:xfrm>
        </p:spPr>
        <p:txBody>
          <a:bodyPr/>
          <a:lstStyle/>
          <a:p>
            <a:r>
              <a:rPr lang="ru-RU" sz="2400" dirty="0" smtClean="0">
                <a:latin typeface="Book Antiqua" pitchFamily="18" charset="0"/>
              </a:rPr>
              <a:t>Архитекторы Возрождения в соответствии с гуманистическим мировоззрением своей эпохи создали новый стиль –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ренессанс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,</a:t>
            </a:r>
            <a:r>
              <a:rPr lang="ru-RU" sz="2400" dirty="0" smtClean="0">
                <a:latin typeface="Book Antiqua" pitchFamily="18" charset="0"/>
              </a:rPr>
              <a:t> в котором использовали наследие античного искусства, греческие архитектурные ордеры. </a:t>
            </a:r>
          </a:p>
          <a:p>
            <a:r>
              <a:rPr lang="ru-RU" sz="2400" dirty="0" smtClean="0">
                <a:latin typeface="Book Antiqua" pitchFamily="18" charset="0"/>
              </a:rPr>
              <a:t>  применялись они более свободно, с отступлением от античных канонов, в других пропорциях и размерах, в сочетании с другими архитектурными элементами.</a:t>
            </a:r>
          </a:p>
          <a:p>
            <a:endParaRPr lang="ru-RU" dirty="0"/>
          </a:p>
        </p:txBody>
      </p:sp>
      <p:pic>
        <p:nvPicPr>
          <p:cNvPr id="7" name="Picture 7" descr="%D0%A1%D0%B0%D0%BD%D1%82%D0%B0_%D0%9A%D1%80%D0%BE%D1%87%D0%B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18"/>
            <a:ext cx="4420228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438" y="5143512"/>
            <a:ext cx="42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solidFill>
                  <a:srgbClr val="FFFF00"/>
                </a:solidFill>
                <a:latin typeface="+mn-lt"/>
              </a:rPr>
              <a:t>Базилика Санта -</a:t>
            </a:r>
            <a:r>
              <a:rPr lang="ru-RU" i="1" dirty="0" err="1" smtClean="0">
                <a:solidFill>
                  <a:srgbClr val="FFFF00"/>
                </a:solidFill>
                <a:latin typeface="+mn-lt"/>
              </a:rPr>
              <a:t>Кроче</a:t>
            </a:r>
            <a:r>
              <a:rPr lang="ru-RU" i="1" dirty="0" smtClean="0">
                <a:solidFill>
                  <a:srgbClr val="FFFF00"/>
                </a:solidFill>
                <a:latin typeface="+mn-lt"/>
              </a:rPr>
              <a:t>, Флоренция</a:t>
            </a:r>
            <a:endParaRPr lang="ru-RU" i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685800" y="0"/>
            <a:ext cx="8101013" cy="2286000"/>
          </a:xfrm>
        </p:spPr>
        <p:txBody>
          <a:bodyPr/>
          <a:lstStyle/>
          <a:p>
            <a:r>
              <a:rPr lang="ru-RU" sz="2800" smtClean="0"/>
              <a:t>Строительство относится к наиболее древним видам человеческой деятельности, а это значит, что уже много тысячелетий тому назад закладывались основы всего дальнейшего развития архитектуры.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6358964" cy="413048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4286256"/>
            <a:ext cx="8429684" cy="1809744"/>
          </a:xfrm>
        </p:spPr>
        <p:txBody>
          <a:bodyPr/>
          <a:lstStyle/>
          <a:p>
            <a:r>
              <a:rPr lang="ru-RU" sz="2200" dirty="0" smtClean="0"/>
              <a:t>Особенное значение  придаётся симметрии, пропорции, геометрии и порядку составных частей, о чём наглядно свидетельствуют уцелевшие образцы римской архитектуры. </a:t>
            </a:r>
          </a:p>
          <a:p>
            <a:r>
              <a:rPr lang="ru-RU" sz="2200" dirty="0" smtClean="0"/>
              <a:t>Сложная пропорция средневековых зданий сменяется упорядоченным расположением колонн, пилястр и притолок, на смену несимметричным очертаниям приходит полукруг арки, полусфера купола, ниши.</a:t>
            </a:r>
          </a:p>
          <a:p>
            <a:pPr>
              <a:buFont typeface="Arial" charset="0"/>
              <a:buNone/>
            </a:pPr>
            <a:r>
              <a:rPr lang="ru-RU" sz="2200" dirty="0" smtClean="0"/>
              <a:t>	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5194317" cy="3895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69733" y="1357298"/>
            <a:ext cx="3253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Собор святого Петра .</a:t>
            </a:r>
          </a:p>
          <a:p>
            <a:r>
              <a:rPr lang="ru-RU" b="1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Рим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5800317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5800" y="0"/>
            <a:ext cx="4386266" cy="1071546"/>
          </a:xfrm>
        </p:spPr>
        <p:txBody>
          <a:bodyPr/>
          <a:lstStyle/>
          <a:p>
            <a:r>
              <a:rPr lang="ru-RU" dirty="0" smtClean="0"/>
              <a:t>Барокко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281518" cy="5357850"/>
          </a:xfrm>
        </p:spPr>
        <p:txBody>
          <a:bodyPr/>
          <a:lstStyle/>
          <a:p>
            <a:r>
              <a:rPr lang="ru-RU" u="sng" dirty="0" smtClean="0"/>
              <a:t>Барокко</a:t>
            </a:r>
            <a:r>
              <a:rPr lang="ru-RU" dirty="0" smtClean="0"/>
              <a:t> (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en-US" i="1" dirty="0" err="1" smtClean="0"/>
              <a:t>barocco</a:t>
            </a:r>
            <a:r>
              <a:rPr lang="en-US" dirty="0" smtClean="0"/>
              <a:t> — «</a:t>
            </a:r>
            <a:r>
              <a:rPr lang="ru-RU" dirty="0" smtClean="0"/>
              <a:t>странный»)- стиль европейского искусства и архитектуры 17-18 в. Рождается в Италии и распространяется в большинстве европейских стран, приобретая в каждой свои особые национальные черты.</a:t>
            </a:r>
          </a:p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5072066" y="5572140"/>
            <a:ext cx="3386134" cy="1000132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Церковь святой Сусанны в Риме</a:t>
            </a:r>
          </a:p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290"/>
            <a:ext cx="3357562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build="p"/>
      <p:bldP spid="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28604"/>
            <a:ext cx="3810000" cy="475774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здания в стиле ренессанс были строгими по форме, с чёткими прямыми линиями, то сооружения в стиле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барокко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пришедшем на смену ренессансу </a:t>
            </a:r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отличаются обилием криволинейных форм.</a:t>
            </a:r>
          </a:p>
          <a:p>
            <a:endParaRPr lang="ru-RU" dirty="0"/>
          </a:p>
        </p:txBody>
      </p:sp>
      <p:pic>
        <p:nvPicPr>
          <p:cNvPr id="1026" name="Picture 2" descr="C:\Мои документы\Мои рисунки\p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00042"/>
            <a:ext cx="4754913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86380" y="5643578"/>
            <a:ext cx="3500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rgbClr val="FFFF00"/>
                </a:solidFill>
              </a:rPr>
              <a:t>Цвингер</a:t>
            </a:r>
            <a:r>
              <a:rPr lang="ru-RU" sz="2000" i="1" dirty="0" smtClean="0">
                <a:solidFill>
                  <a:srgbClr val="FFFF00"/>
                </a:solidFill>
              </a:rPr>
              <a:t/>
            </a:r>
            <a:br>
              <a:rPr lang="ru-RU" sz="2000" i="1" dirty="0" smtClean="0">
                <a:solidFill>
                  <a:srgbClr val="FFFF00"/>
                </a:solidFill>
              </a:rPr>
            </a:br>
            <a:r>
              <a:rPr lang="ru-RU" sz="2000" i="1" dirty="0" err="1" smtClean="0">
                <a:solidFill>
                  <a:srgbClr val="FFFF00"/>
                </a:solidFill>
              </a:rPr>
              <a:t>Пеппельманн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</a:rPr>
              <a:t>Пермозер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</a:p>
          <a:p>
            <a:r>
              <a:rPr lang="ru-RU" sz="2000" i="1" dirty="0" err="1" smtClean="0">
                <a:solidFill>
                  <a:srgbClr val="FFFF00"/>
                </a:solidFill>
              </a:rPr>
              <a:t>нач</a:t>
            </a:r>
            <a:r>
              <a:rPr lang="ru-RU" sz="2000" i="1" dirty="0" smtClean="0">
                <a:solidFill>
                  <a:srgbClr val="FFFF00"/>
                </a:solidFill>
              </a:rPr>
              <a:t>. </a:t>
            </a:r>
            <a:r>
              <a:rPr lang="ru-RU" sz="2000" i="1" dirty="0" err="1" smtClean="0">
                <a:solidFill>
                  <a:srgbClr val="FFFF00"/>
                </a:solidFill>
              </a:rPr>
              <a:t>XVIIIв</a:t>
            </a:r>
            <a:r>
              <a:rPr lang="ru-RU" sz="2000" i="1" dirty="0" smtClean="0">
                <a:solidFill>
                  <a:srgbClr val="FFFF00"/>
                </a:solidFill>
              </a:rPr>
              <a:t>. Германия, Дрезден</a:t>
            </a:r>
            <a:endParaRPr lang="ru-RU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4495800" cy="6643710"/>
          </a:xfrm>
        </p:spPr>
        <p:txBody>
          <a:bodyPr/>
          <a:lstStyle/>
          <a:p>
            <a:endParaRPr lang="ru-RU" sz="2000" dirty="0" smtClean="0">
              <a:solidFill>
                <a:schemeClr val="accent4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endParaRPr lang="ru-RU" sz="2000" dirty="0" smtClean="0">
              <a:solidFill>
                <a:schemeClr val="accent4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 Antiqua" pitchFamily="18" charset="0"/>
              </a:rPr>
              <a:t>Прямые линии почти отсутствуют. Архитектурные формы изгибаются, громоздятся одна на другую и переплетаются со скульптурой. </a:t>
            </a:r>
          </a:p>
          <a:p>
            <a:endParaRPr lang="ru-RU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 Antiqua" pitchFamily="18" charset="0"/>
              </a:rPr>
              <a:t>От этого создаётся впечатление постоянной подвижности форм.</a:t>
            </a:r>
          </a:p>
          <a:p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868" y="642918"/>
            <a:ext cx="401574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32"/>
          </a:xfrm>
        </p:spPr>
        <p:txBody>
          <a:bodyPr/>
          <a:lstStyle/>
          <a:p>
            <a:r>
              <a:rPr lang="ru-RU" dirty="0" smtClean="0"/>
              <a:t>Рококо (1715 г. - XVIII в.)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167330"/>
          </a:xfrm>
        </p:spPr>
        <p:txBody>
          <a:bodyPr/>
          <a:lstStyle/>
          <a:p>
            <a:r>
              <a:rPr lang="ru-RU" sz="2400" dirty="0" smtClean="0"/>
              <a:t>Стиль </a:t>
            </a:r>
            <a:r>
              <a:rPr lang="ru-RU" sz="2400" b="1" dirty="0" smtClean="0"/>
              <a:t>рококо</a:t>
            </a:r>
            <a:r>
              <a:rPr lang="ru-RU" sz="2400" dirty="0" smtClean="0"/>
              <a:t> (французское </a:t>
            </a:r>
            <a:r>
              <a:rPr lang="ru-RU" sz="2400" dirty="0" err="1" smtClean="0"/>
              <a:t>rococo</a:t>
            </a:r>
            <a:r>
              <a:rPr lang="ru-RU" sz="2400" dirty="0" smtClean="0"/>
              <a:t>, </a:t>
            </a:r>
            <a:r>
              <a:rPr lang="ru-RU" sz="2400" dirty="0" err="1" smtClean="0"/>
              <a:t>rocaille</a:t>
            </a:r>
            <a:r>
              <a:rPr lang="en-US" sz="2400" dirty="0" smtClean="0"/>
              <a:t> </a:t>
            </a:r>
            <a:r>
              <a:rPr lang="ru-RU" sz="2400" dirty="0" smtClean="0"/>
              <a:t>— раковина, поскольку наиболее заметным внешним проявлением данного стиля были декоративные мотивы в виде раковины</a:t>
            </a:r>
            <a:r>
              <a:rPr lang="en-US" sz="2400" dirty="0" smtClean="0"/>
              <a:t>) -</a:t>
            </a:r>
            <a:endParaRPr lang="ru-RU" sz="2400" dirty="0" smtClean="0"/>
          </a:p>
          <a:p>
            <a:r>
              <a:rPr lang="ru-RU" sz="2400" dirty="0" smtClean="0"/>
              <a:t> изобилует причудливыми украшениями, </a:t>
            </a:r>
            <a:r>
              <a:rPr lang="ru-RU" sz="2400" dirty="0" err="1" smtClean="0"/>
              <a:t>криволинейностью</a:t>
            </a:r>
            <a:r>
              <a:rPr lang="ru-RU" sz="2400" dirty="0" smtClean="0"/>
              <a:t> линий, завитками, словно напудренный парик знатной дамы или ее кавалера</a:t>
            </a:r>
            <a:r>
              <a:rPr lang="en-US" sz="2400" dirty="0" smtClean="0"/>
              <a:t>/</a:t>
            </a:r>
            <a:endParaRPr lang="ru-RU" sz="2400" dirty="0"/>
          </a:p>
        </p:txBody>
      </p:sp>
      <p:pic>
        <p:nvPicPr>
          <p:cNvPr id="2050" name="Picture 2" descr="C:\Мои документы\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14356"/>
            <a:ext cx="3571900" cy="4464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143504" y="5572140"/>
            <a:ext cx="3500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Павильон "Катальная горка"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Ринальди</a:t>
            </a:r>
            <a:r>
              <a:rPr lang="ru-RU" sz="2000" b="1" i="1" dirty="0" smtClean="0">
                <a:solidFill>
                  <a:srgbClr val="FFFF00"/>
                </a:solidFill>
              </a:rPr>
              <a:t/>
            </a:r>
            <a:br>
              <a:rPr lang="ru-RU" sz="2000" b="1" i="1" dirty="0" smtClean="0">
                <a:solidFill>
                  <a:srgbClr val="FFFF00"/>
                </a:solidFill>
              </a:rPr>
            </a:br>
            <a:r>
              <a:rPr lang="ru-RU" sz="2000" b="1" i="1" dirty="0" smtClean="0">
                <a:solidFill>
                  <a:srgbClr val="FFFF00"/>
                </a:solidFill>
              </a:rPr>
              <a:t>1762-1774гг.</a:t>
            </a:r>
            <a:r>
              <a:rPr lang="en-US" sz="2000" b="1" i="1" dirty="0" smtClean="0">
                <a:solidFill>
                  <a:srgbClr val="FFFF00"/>
                </a:solidFill>
              </a:rPr>
              <a:t>  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Оранниенбаум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4" grpId="1" build="p"/>
      <p:bldP spid="8" grpId="0"/>
      <p:bldP spid="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Мои документы\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802327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43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1143008"/>
          </a:xfrm>
        </p:spPr>
        <p:txBody>
          <a:bodyPr/>
          <a:lstStyle/>
          <a:p>
            <a:r>
              <a:rPr lang="ru-RU" sz="5400" b="1" i="1" dirty="0" err="1" smtClean="0"/>
              <a:t>Классици́зм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8786842" cy="17859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u="sng" dirty="0" smtClean="0"/>
              <a:t>     </a:t>
            </a:r>
            <a:r>
              <a:rPr lang="ru-RU" u="sng" dirty="0" err="1" smtClean="0"/>
              <a:t>Классици́зм</a:t>
            </a:r>
            <a:r>
              <a:rPr lang="ru-RU" dirty="0" smtClean="0"/>
              <a:t> </a:t>
            </a:r>
            <a:r>
              <a:rPr lang="ru-RU" sz="2400" dirty="0" smtClean="0"/>
              <a:t>(фр. </a:t>
            </a:r>
            <a:r>
              <a:rPr lang="ru-RU" sz="2400" i="1" dirty="0" err="1" smtClean="0"/>
              <a:t>classicisme</a:t>
            </a:r>
            <a:r>
              <a:rPr lang="ru-RU" sz="2400" dirty="0" smtClean="0"/>
              <a:t>, от лат. </a:t>
            </a:r>
            <a:r>
              <a:rPr lang="ru-RU" sz="2400" i="1" dirty="0" err="1" smtClean="0"/>
              <a:t>classicus</a:t>
            </a:r>
            <a:r>
              <a:rPr lang="ru-RU" dirty="0" smtClean="0"/>
              <a:t> — </a:t>
            </a:r>
            <a:r>
              <a:rPr lang="ru-RU" sz="2400" dirty="0" smtClean="0"/>
              <a:t>образцовый)</a:t>
            </a:r>
            <a:r>
              <a:rPr lang="ru-RU" dirty="0" smtClean="0"/>
              <a:t> — художественный стиль и эстетическое направление в европейском искусстве XVII—XIX вв.</a:t>
            </a:r>
          </a:p>
          <a:p>
            <a:pPr>
              <a:buFont typeface="Arial" charset="0"/>
              <a:buNone/>
            </a:pPr>
            <a:r>
              <a:rPr lang="ru-RU" dirty="0" smtClean="0"/>
              <a:t>	В основе классицизма лежат идеи рационализма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2857496"/>
            <a:ext cx="6667500" cy="3633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742011" y="5572140"/>
            <a:ext cx="2401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FF00"/>
                </a:solidFill>
              </a:rPr>
              <a:t>Большой театр в Варшаве.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096000"/>
          </a:xfrm>
        </p:spPr>
        <p:txBody>
          <a:bodyPr/>
          <a:lstStyle/>
          <a:p>
            <a:r>
              <a:rPr lang="ru-RU" sz="2000" dirty="0" smtClean="0"/>
              <a:t>Главной чертой архитектуры классицизма - обращение к формам античного зодчества как к эталону гармонии, простоты, строгости, логической ясности </a:t>
            </a:r>
            <a:r>
              <a:rPr lang="ru-RU" sz="2000" b="1" dirty="0" smtClean="0"/>
              <a:t>и </a:t>
            </a:r>
            <a:r>
              <a:rPr lang="ru-RU" sz="2000" dirty="0" smtClean="0"/>
              <a:t>монументальности. </a:t>
            </a:r>
          </a:p>
          <a:p>
            <a:pPr>
              <a:buNone/>
            </a:pPr>
            <a:r>
              <a:rPr lang="ru-RU" sz="2000" dirty="0" smtClean="0"/>
              <a:t>Архитектуре классицизма  присуща регулярность планировки и четкость объемной формы. </a:t>
            </a:r>
          </a:p>
          <a:p>
            <a:pPr>
              <a:buNone/>
            </a:pPr>
            <a:r>
              <a:rPr lang="ru-RU" sz="2000" dirty="0" smtClean="0"/>
              <a:t>Основой архитектурного языка классицизма стал ордер,</a:t>
            </a:r>
          </a:p>
          <a:p>
            <a:pPr>
              <a:buNone/>
            </a:pPr>
            <a:r>
              <a:rPr lang="ru-RU" sz="2000" dirty="0" smtClean="0"/>
              <a:t>        близкий к античности. </a:t>
            </a:r>
          </a:p>
          <a:p>
            <a:pPr>
              <a:buNone/>
            </a:pPr>
            <a:r>
              <a:rPr lang="ru-RU" sz="2000" b="1" i="1" dirty="0" smtClean="0"/>
              <a:t>Для классицизма свойственны :</a:t>
            </a:r>
          </a:p>
          <a:p>
            <a:r>
              <a:rPr lang="ru-RU" sz="2000" dirty="0" smtClean="0"/>
              <a:t>симметрично-осевые композиции</a:t>
            </a:r>
          </a:p>
          <a:p>
            <a:r>
              <a:rPr lang="ru-RU" sz="2000" dirty="0" smtClean="0"/>
              <a:t>сдержанность декоративного убранства</a:t>
            </a:r>
          </a:p>
          <a:p>
            <a:r>
              <a:rPr lang="ru-RU" sz="2000" dirty="0" smtClean="0"/>
              <a:t>регулярная система планировки городов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714884"/>
            <a:ext cx="4049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Малый Трианон. </a:t>
            </a:r>
            <a:r>
              <a:rPr lang="ru-RU" sz="2000" i="1" dirty="0" err="1" smtClean="0">
                <a:solidFill>
                  <a:srgbClr val="FFFF00"/>
                </a:solidFill>
              </a:rPr>
              <a:t>Габриэль.Франция</a:t>
            </a:r>
            <a:endParaRPr lang="ru-RU" sz="2000" i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467594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642942"/>
          </a:xfrm>
        </p:spPr>
        <p:txBody>
          <a:bodyPr/>
          <a:lstStyle/>
          <a:p>
            <a:r>
              <a:rPr lang="ru-RU" i="1" dirty="0" smtClean="0"/>
              <a:t>Ампир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9144000" cy="1428760"/>
          </a:xfrm>
        </p:spPr>
        <p:txBody>
          <a:bodyPr/>
          <a:lstStyle/>
          <a:p>
            <a:r>
              <a:rPr lang="ru-RU" sz="2400" u="sng" dirty="0" err="1" smtClean="0"/>
              <a:t>Ампи́р</a:t>
            </a:r>
            <a:r>
              <a:rPr lang="ru-RU" sz="2400" dirty="0" smtClean="0"/>
              <a:t> (от фр. </a:t>
            </a:r>
            <a:r>
              <a:rPr lang="ru-RU" sz="2400" i="1" dirty="0" err="1" smtClean="0"/>
              <a:t>empire</a:t>
            </a:r>
            <a:r>
              <a:rPr lang="ru-RU" sz="2400" i="1" dirty="0" smtClean="0"/>
              <a:t> — империя</a:t>
            </a:r>
            <a:r>
              <a:rPr lang="ru-RU" sz="2400" dirty="0" smtClean="0"/>
              <a:t>) — стиль в архитектуре и искусстве (главным образом декоративном) трёх первых десятилетий XIX века, завершающий эволюцию классицизма.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8072438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6072206"/>
            <a:ext cx="2469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Казанский собор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3643306" cy="5667396"/>
          </a:xfrm>
        </p:spPr>
        <p:txBody>
          <a:bodyPr/>
          <a:lstStyle/>
          <a:p>
            <a:r>
              <a:rPr lang="ru-RU" dirty="0" smtClean="0"/>
              <a:t>Ампир сложился в недрах классицизма, в котором поиски изящной простоты форм и декора постепенно сменяются стремлением к их предельной лапидарности и монументальной выразительности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857620" y="857232"/>
            <a:ext cx="4929188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6143644"/>
            <a:ext cx="3173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Триумфальные ворота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6"/>
          <p:cNvSpPr>
            <a:spLocks noGrp="1"/>
          </p:cNvSpPr>
          <p:nvPr>
            <p:ph idx="1"/>
          </p:nvPr>
        </p:nvSpPr>
        <p:spPr>
          <a:xfrm>
            <a:off x="214313" y="0"/>
            <a:ext cx="8786812" cy="2857500"/>
          </a:xfrm>
        </p:spPr>
        <p:txBody>
          <a:bodyPr/>
          <a:lstStyle/>
          <a:p>
            <a:r>
              <a:rPr lang="ru-RU" sz="2400" smtClean="0"/>
              <a:t>Приезжая в любой город мы видим дворцы, ратуши, частные коттеджи, построенные в самых различных архитектурных стилях. И именно по этим стилям мы и определяем эпоху их строительства, социально-экономический уровень страны, нравы, традиции и обычаи того или иного народа, его культуру, историю, национальную и духовную наследственность, даже темпераменты и характеры людей этой страны.</a:t>
            </a:r>
          </a:p>
          <a:p>
            <a:endParaRPr lang="ru-RU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496"/>
            <a:ext cx="6466502" cy="378174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000132"/>
          </a:xfrm>
        </p:spPr>
        <p:txBody>
          <a:bodyPr/>
          <a:lstStyle/>
          <a:p>
            <a:r>
              <a:rPr lang="ru-RU" i="1" dirty="0" smtClean="0"/>
              <a:t>Эклектика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8858280" cy="2000264"/>
          </a:xfrm>
        </p:spPr>
        <p:txBody>
          <a:bodyPr/>
          <a:lstStyle/>
          <a:p>
            <a:r>
              <a:rPr lang="ru-RU" sz="2000" u="sng" dirty="0" err="1" smtClean="0"/>
              <a:t>Экле́ктика</a:t>
            </a:r>
            <a:r>
              <a:rPr lang="ru-RU" sz="2000" dirty="0" smtClean="0"/>
              <a:t> (</a:t>
            </a:r>
            <a:r>
              <a:rPr lang="ru-RU" sz="2000" i="1" dirty="0" smtClean="0"/>
              <a:t>эклектизм</a:t>
            </a:r>
            <a:r>
              <a:rPr lang="ru-RU" sz="2000" dirty="0" smtClean="0"/>
              <a:t>, </a:t>
            </a:r>
            <a:r>
              <a:rPr lang="ru-RU" sz="2000" i="1" dirty="0" smtClean="0"/>
              <a:t>историзм</a:t>
            </a:r>
            <a:r>
              <a:rPr lang="ru-RU" sz="2000" dirty="0" smtClean="0"/>
              <a:t>) в архитектуре — направление </a:t>
            </a:r>
            <a:r>
              <a:rPr lang="ru-RU" sz="2000" b="1" dirty="0" smtClean="0"/>
              <a:t>в </a:t>
            </a:r>
            <a:r>
              <a:rPr lang="ru-RU" sz="2000" dirty="0" smtClean="0"/>
              <a:t>архитектуре, доминировавшее в Европе и России в 1830-е-1890-е гг. Эклектике присущи черты европейской архитектуры XV—XVIII веков.</a:t>
            </a:r>
          </a:p>
          <a:p>
            <a:r>
              <a:rPr lang="ru-RU" sz="2000" dirty="0" smtClean="0"/>
              <a:t> Эклектика сохраняет архитектурный ордер, но в ней он утратил свою исключительность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20" y="2714620"/>
            <a:ext cx="6096000" cy="37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00826" y="4572008"/>
            <a:ext cx="2428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</a:rPr>
              <a:t>Частный дом-дворец Белосельских-Белозерских в Санкт-Петербурге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4714884"/>
            <a:ext cx="8572560" cy="1714512"/>
          </a:xfrm>
        </p:spPr>
        <p:txBody>
          <a:bodyPr/>
          <a:lstStyle/>
          <a:p>
            <a:r>
              <a:rPr lang="ru-RU" sz="2000" dirty="0" smtClean="0"/>
              <a:t>Разнообразная архитектура исторических стилизаций, </a:t>
            </a:r>
            <a:r>
              <a:rPr lang="ru-RU" sz="2000" dirty="0" err="1" smtClean="0"/>
              <a:t>распостранённая</a:t>
            </a:r>
            <a:r>
              <a:rPr lang="ru-RU" sz="2000" dirty="0" smtClean="0"/>
              <a:t> с сер.</a:t>
            </a:r>
            <a:r>
              <a:rPr lang="en-US" sz="2000" dirty="0" smtClean="0"/>
              <a:t>XIX</a:t>
            </a:r>
            <a:r>
              <a:rPr lang="ru-RU" sz="2000" dirty="0" smtClean="0"/>
              <a:t> до конца </a:t>
            </a:r>
            <a:r>
              <a:rPr lang="en-US" sz="2000" dirty="0" smtClean="0"/>
              <a:t>XX </a:t>
            </a:r>
            <a:r>
              <a:rPr lang="ru-RU" sz="2000" dirty="0" smtClean="0"/>
              <a:t>века, известна как архитектура «периода историзма».</a:t>
            </a:r>
          </a:p>
          <a:p>
            <a:r>
              <a:rPr lang="ru-RU" sz="2000" dirty="0" smtClean="0"/>
              <a:t>Стилизации по выбору заказчика под классику, ренессанс, барокко, рококо, готику и т.д., а так же под национальные стили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6350000" cy="421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r>
              <a:rPr lang="ru-RU" i="1" dirty="0" smtClean="0"/>
              <a:t>Модерн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281518" cy="5167330"/>
          </a:xfrm>
        </p:spPr>
        <p:txBody>
          <a:bodyPr/>
          <a:lstStyle/>
          <a:p>
            <a:r>
              <a:rPr lang="ru-RU" sz="2400" u="sng" dirty="0" err="1" smtClean="0"/>
              <a:t>Моде́рн</a:t>
            </a:r>
            <a:r>
              <a:rPr lang="ru-RU" sz="2400" u="sng" dirty="0" smtClean="0"/>
              <a:t> </a:t>
            </a:r>
            <a:r>
              <a:rPr lang="ru-RU" sz="2400" dirty="0" smtClean="0"/>
              <a:t>(</a:t>
            </a:r>
            <a:r>
              <a:rPr lang="ru-RU" sz="2000" dirty="0" smtClean="0"/>
              <a:t>от фр. </a:t>
            </a:r>
            <a:r>
              <a:rPr lang="ru-RU" sz="2000" i="1" dirty="0" err="1" smtClean="0"/>
              <a:t>moderne</a:t>
            </a:r>
            <a:r>
              <a:rPr lang="ru-RU" sz="2000" dirty="0" smtClean="0"/>
              <a:t> </a:t>
            </a:r>
            <a:r>
              <a:rPr lang="ru-RU" sz="2400" dirty="0" smtClean="0"/>
              <a:t>— </a:t>
            </a:r>
            <a:r>
              <a:rPr lang="ru-RU" sz="2000" dirty="0" smtClean="0"/>
              <a:t>современный)- </a:t>
            </a:r>
            <a:r>
              <a:rPr lang="ru-RU" sz="2400" dirty="0" smtClean="0"/>
              <a:t>один из архитектурных стилей, больше популярный во второй половине XIX — начале XX века. Его отличительными особенностями являются: отказ от прямых линий и углов в пользу более естественных, «природных» линий, интерес к новым технологиям при строительстве зданий.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86314" y="1142984"/>
            <a:ext cx="3786214" cy="5048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9144000" cy="2571768"/>
          </a:xfrm>
        </p:spPr>
        <p:txBody>
          <a:bodyPr/>
          <a:lstStyle/>
          <a:p>
            <a:r>
              <a:rPr lang="ru-RU" sz="2400" dirty="0" smtClean="0"/>
              <a:t>Архитектуру модерна отличает также стремление к созданию одновременно и эстетически красивых, и функциональных зданий. Большое внимание уделялось не только внешнему виду зданий, но и интерьеру, который тщательно прорабатывался. Все конструктивные элементы: лестницы, двери, столбы, балконы — художественно обрабатывались.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00306"/>
            <a:ext cx="6143668" cy="4114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143000"/>
          </a:xfrm>
        </p:spPr>
        <p:txBody>
          <a:bodyPr/>
          <a:lstStyle/>
          <a:p>
            <a:r>
              <a:rPr lang="ru-RU" i="1" dirty="0" smtClean="0"/>
              <a:t>Конструктивизм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214422"/>
            <a:ext cx="7886728" cy="1590676"/>
          </a:xfrm>
        </p:spPr>
        <p:txBody>
          <a:bodyPr/>
          <a:lstStyle/>
          <a:p>
            <a:r>
              <a:rPr lang="ru-RU" u="sng" dirty="0" smtClean="0"/>
              <a:t>Конструктивизм </a:t>
            </a:r>
            <a:r>
              <a:rPr lang="ru-RU" dirty="0" smtClean="0"/>
              <a:t>— советский авангардистский стиль, направление, получившее развитие в 1920 — </a:t>
            </a:r>
            <a:r>
              <a:rPr lang="ru-RU" dirty="0" err="1" smtClean="0"/>
              <a:t>нач</a:t>
            </a:r>
            <a:r>
              <a:rPr lang="ru-RU" dirty="0" smtClean="0"/>
              <a:t>. 1930 годов.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635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4495800" cy="5738834"/>
          </a:xfrm>
        </p:spPr>
        <p:txBody>
          <a:bodyPr/>
          <a:lstStyle/>
          <a:p>
            <a:r>
              <a:rPr lang="ru-RU" sz="2400" dirty="0" smtClean="0"/>
              <a:t>Функциональный метод — есть теоретическая концепция конструктивизма, основанная на научном анализе особенностей функционирования зданий, сооружений, градостроительных комплексов.</a:t>
            </a:r>
          </a:p>
          <a:p>
            <a:r>
              <a:rPr lang="ru-RU" sz="2400" dirty="0" smtClean="0"/>
              <a:t>Каждой функции отвечает наиболее рациональная объёмно-планировочная структура (форма соответствует функции)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38604" y="1000108"/>
            <a:ext cx="473276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857232"/>
          </a:xfrm>
        </p:spPr>
        <p:txBody>
          <a:bodyPr/>
          <a:lstStyle/>
          <a:p>
            <a:r>
              <a:rPr lang="ru-RU" i="1" dirty="0" smtClean="0"/>
              <a:t>Вывод: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857232"/>
            <a:ext cx="8172480" cy="5500726"/>
          </a:xfrm>
        </p:spPr>
        <p:txBody>
          <a:bodyPr/>
          <a:lstStyle/>
          <a:p>
            <a:pPr algn="just"/>
            <a:r>
              <a:rPr lang="ru-RU" sz="2400" b="1" i="1" dirty="0" smtClean="0"/>
              <a:t>Архитектурный стиль </a:t>
            </a:r>
            <a:r>
              <a:rPr lang="ru-RU" sz="2400" dirty="0" smtClean="0"/>
              <a:t>— совокупность основных черт и признаков архитектуры определённого времени и места, проявляющихся в особенностях её функциональной, конструктивной и художественной сторон (приёмы построения планов и объёмов композиций зданий, строительные материалы и конструкции, формы и отделка фасадов, декоративное оформление интерьеров; входит в общее понятие стиля как художественного мировоззрения, охватывающего все стороны искусства и культуры общества в определённых условиях его социального и экономического развития; совокупность главных идейно-художественных особенностей творчества мастера.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1000132"/>
          </a:xfrm>
        </p:spPr>
        <p:txBody>
          <a:bodyPr/>
          <a:lstStyle/>
          <a:p>
            <a:r>
              <a:rPr lang="ru-RU" i="1" dirty="0" smtClean="0"/>
              <a:t>Источники: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071546"/>
            <a:ext cx="8172480" cy="578645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Book Antiqua" pitchFamily="18" charset="0"/>
              </a:rPr>
              <a:t>Интернет - сайты:</a:t>
            </a:r>
          </a:p>
          <a:p>
            <a:pPr>
              <a:spcBef>
                <a:spcPct val="50000"/>
              </a:spcBef>
            </a:pPr>
            <a:r>
              <a:rPr lang="ru-RU" sz="2000" dirty="0" err="1" smtClean="0">
                <a:latin typeface="Book Antiqua" pitchFamily="18" charset="0"/>
              </a:rPr>
              <a:t>Википедия</a:t>
            </a:r>
            <a:r>
              <a:rPr lang="ru-RU" sz="2000" dirty="0" smtClean="0">
                <a:latin typeface="Book Antiqua" pitchFamily="18" charset="0"/>
              </a:rPr>
              <a:t> – </a:t>
            </a:r>
            <a:r>
              <a:rPr lang="en-US" sz="2000" dirty="0" smtClean="0">
                <a:latin typeface="Book Antiqua" pitchFamily="18" charset="0"/>
              </a:rPr>
              <a:t>http://ru.wikipedia.org/</a:t>
            </a:r>
            <a:endParaRPr lang="ru-RU" sz="2000" dirty="0" smtClean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Book Antiqua" pitchFamily="18" charset="0"/>
              </a:rPr>
              <a:t>Энциклопедия искусства - http://www.artprojekt.ru/Menu.html</a:t>
            </a:r>
          </a:p>
          <a:p>
            <a:r>
              <a:rPr lang="en-US" dirty="0" smtClean="0"/>
              <a:t>list.mail.ru/catalog</a:t>
            </a:r>
            <a:endParaRPr lang="ru-RU" dirty="0" smtClean="0"/>
          </a:p>
          <a:p>
            <a:r>
              <a:rPr lang="en-US" dirty="0" smtClean="0"/>
              <a:t>www.arhstyle.ru </a:t>
            </a:r>
            <a:endParaRPr lang="ru-RU" dirty="0" smtClean="0"/>
          </a:p>
          <a:p>
            <a:r>
              <a:rPr lang="en-US" dirty="0" smtClean="0"/>
              <a:t>www.archinewstyle.ru/Styles.html </a:t>
            </a:r>
            <a:endParaRPr lang="ru-RU" dirty="0" smtClean="0"/>
          </a:p>
          <a:p>
            <a:r>
              <a:rPr lang="en-US" i="1" dirty="0" smtClean="0"/>
              <a:t>www.kiryushkin.ru</a:t>
            </a:r>
            <a:endParaRPr lang="ru-RU" i="1" dirty="0" smtClean="0"/>
          </a:p>
          <a:p>
            <a:r>
              <a:rPr lang="en-US" i="1" dirty="0" smtClean="0"/>
              <a:t>smallbay.ru</a:t>
            </a:r>
            <a:endParaRPr lang="ru-RU" i="1" dirty="0" smtClean="0"/>
          </a:p>
          <a:p>
            <a:r>
              <a:rPr lang="en-US" dirty="0" smtClean="0"/>
              <a:t>www.akwadrat.ru</a:t>
            </a:r>
            <a:endParaRPr lang="ru-RU" dirty="0" smtClean="0"/>
          </a:p>
          <a:p>
            <a:r>
              <a:rPr lang="en-US" dirty="0" smtClean="0"/>
              <a:t>www.arhitekto.ru </a:t>
            </a:r>
            <a:endParaRPr lang="ru-RU" i="1" dirty="0" smtClean="0"/>
          </a:p>
          <a:p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72500" cy="1538287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cs typeface="Lucida Sans Unicode" pitchFamily="34" charset="0"/>
              </a:rPr>
              <a:t>Архитектурный стиль-единство содержания и художественного образа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717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Архитектура — искусство, неотделимое от повседневной жизни человека. Оно обслуживает наши бытовые нужды, разнообразные общественные потребности. И одновременно доставляет нам радость, создает настроение, воздействует на чувства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85750"/>
            <a:ext cx="7900988" cy="1857375"/>
          </a:xfrm>
        </p:spPr>
        <p:txBody>
          <a:bodyPr/>
          <a:lstStyle/>
          <a:p>
            <a:r>
              <a:rPr lang="ru-RU" sz="2800" b="1" u="sng" smtClean="0">
                <a:solidFill>
                  <a:srgbClr val="FFFF00"/>
                </a:solidFill>
              </a:rPr>
              <a:t>Архитекту́ра </a:t>
            </a:r>
            <a:r>
              <a:rPr lang="ru-RU" sz="2800" smtClean="0"/>
              <a:t>— одна из наиболее всеобъемлющих областей человеческой деятельности, занимающаяся организацией пространства и решающая любые пространственные задачи.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2562225"/>
            <a:ext cx="6143625" cy="4097338"/>
          </a:xfrm>
          <a:ln w="38100" cap="sq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428625"/>
            <a:ext cx="4500563" cy="6215063"/>
          </a:xfrm>
        </p:spPr>
        <p:txBody>
          <a:bodyPr/>
          <a:lstStyle/>
          <a:p>
            <a:r>
              <a:rPr lang="ru-RU" sz="2400" smtClean="0"/>
              <a:t>По словам древнеримского архитектора Витрувия, архитектура основывается на трёх началах: </a:t>
            </a:r>
          </a:p>
          <a:p>
            <a:pPr>
              <a:buFontTx/>
              <a:buChar char="•"/>
            </a:pPr>
            <a:r>
              <a:rPr lang="ru-RU" sz="2800" smtClean="0"/>
              <a:t>лат. </a:t>
            </a:r>
            <a:r>
              <a:rPr lang="ru-RU" sz="2800" i="1" smtClean="0"/>
              <a:t>firmitas</a:t>
            </a:r>
            <a:r>
              <a:rPr lang="ru-RU" sz="2800" smtClean="0"/>
              <a:t> - </a:t>
            </a:r>
            <a:r>
              <a:rPr lang="ru-RU" sz="2800" b="1" i="1" smtClean="0">
                <a:solidFill>
                  <a:srgbClr val="FF0000"/>
                </a:solidFill>
              </a:rPr>
              <a:t>прочность</a:t>
            </a:r>
            <a:endParaRPr lang="ru-RU" sz="2800" smtClean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ru-RU" sz="2800" smtClean="0"/>
              <a:t>лат. </a:t>
            </a:r>
            <a:r>
              <a:rPr lang="ru-RU" sz="2800" i="1" smtClean="0"/>
              <a:t>utilitas</a:t>
            </a:r>
            <a:r>
              <a:rPr lang="ru-RU" sz="2800" smtClean="0"/>
              <a:t> - </a:t>
            </a:r>
            <a:r>
              <a:rPr lang="ru-RU" sz="2800" b="1" i="1" smtClean="0">
                <a:solidFill>
                  <a:srgbClr val="FF0000"/>
                </a:solidFill>
              </a:rPr>
              <a:t>польза</a:t>
            </a:r>
            <a:r>
              <a:rPr lang="ru-RU" sz="2800" b="1" smtClean="0"/>
              <a:t> </a:t>
            </a:r>
            <a:endParaRPr lang="ru-RU" sz="2800" smtClean="0"/>
          </a:p>
          <a:p>
            <a:pPr>
              <a:buFontTx/>
              <a:buChar char="•"/>
            </a:pPr>
            <a:r>
              <a:rPr lang="ru-RU" sz="2800" smtClean="0"/>
              <a:t>лат. </a:t>
            </a:r>
            <a:r>
              <a:rPr lang="ru-RU" sz="2800" i="1" smtClean="0"/>
              <a:t>venustas</a:t>
            </a:r>
            <a:r>
              <a:rPr lang="ru-RU" sz="2800" smtClean="0"/>
              <a:t> - </a:t>
            </a:r>
            <a:r>
              <a:rPr lang="ru-RU" sz="2800" b="1" i="1" smtClean="0">
                <a:solidFill>
                  <a:srgbClr val="FF0000"/>
                </a:solidFill>
              </a:rPr>
              <a:t>красота</a:t>
            </a:r>
            <a:r>
              <a:rPr lang="ru-RU" sz="2800" smtClean="0"/>
              <a:t> </a:t>
            </a:r>
          </a:p>
          <a:p>
            <a:r>
              <a:rPr lang="ru-RU" sz="2400" smtClean="0"/>
              <a:t>— и лежит в определённом гармоническом отношении к пропорциям человеческого тела</a:t>
            </a:r>
            <a:r>
              <a:rPr lang="ru-RU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50"/>
            <a:ext cx="4286250" cy="63150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8688"/>
          </a:xfrm>
        </p:spPr>
        <p:txBody>
          <a:bodyPr/>
          <a:lstStyle/>
          <a:p>
            <a:r>
              <a:rPr lang="ru-RU" b="1" smtClean="0">
                <a:latin typeface="Palatino Linotype" pitchFamily="18" charset="0"/>
              </a:rPr>
              <a:t>Древний Египет</a:t>
            </a:r>
            <a:endParaRPr lang="ru-RU" smtClean="0"/>
          </a:p>
        </p:txBody>
      </p:sp>
      <p:sp>
        <p:nvSpPr>
          <p:cNvPr id="11267" name="Содержимое 5"/>
          <p:cNvSpPr>
            <a:spLocks noGrp="1"/>
          </p:cNvSpPr>
          <p:nvPr>
            <p:ph idx="1"/>
          </p:nvPr>
        </p:nvSpPr>
        <p:spPr>
          <a:xfrm>
            <a:off x="685800" y="857250"/>
            <a:ext cx="8029575" cy="1785938"/>
          </a:xfrm>
        </p:spPr>
        <p:txBody>
          <a:bodyPr/>
          <a:lstStyle/>
          <a:p>
            <a:r>
              <a:rPr lang="ru-RU" sz="2000" b="1" dirty="0" smtClean="0">
                <a:cs typeface="Times New Roman" pitchFamily="18" charset="0"/>
              </a:rPr>
              <a:t>История Древнего Египта охватывает несколько тысячелетий — с конца V тысячелетия до н. э. до IV в. н. э. За столь значительное время в Древнем Египте было создано огромное количество великолепных построек, скульптур, произведений живописи, декоративно-прикладного искусства. </a:t>
            </a:r>
            <a:endParaRPr lang="ru-RU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6357982" cy="39737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00063"/>
            <a:ext cx="3429000" cy="559593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/>
              <a:t>Основной строительный материал в Египте —  камень. </a:t>
            </a:r>
          </a:p>
          <a:p>
            <a:r>
              <a:rPr lang="ru-RU" sz="2000" dirty="0" smtClean="0"/>
              <a:t>     Из камня египтяне высекали высокие стройные каменные глыбы в виде обелисков, которые были символами солнца — великого Ра, а также огромные столбы и колонны. Отдельные тщательно отесанные каменные блоки пригонялись друг к другу идеально, насухо, без раствора. </a:t>
            </a:r>
          </a:p>
          <a:p>
            <a:r>
              <a:rPr lang="ru-RU" sz="2000" dirty="0" smtClean="0"/>
              <a:t>	</a:t>
            </a:r>
          </a:p>
        </p:txBody>
      </p:sp>
      <p:pic>
        <p:nvPicPr>
          <p:cNvPr id="26628" name="Picture 4" descr="C:\мама\ИМК\Египет\фотогалерея\Луксор\lux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879" y="714356"/>
            <a:ext cx="4950653" cy="47149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Designs\Ленты.pot</Template>
  <TotalTime>1709</TotalTime>
  <Words>1857</Words>
  <Application>Microsoft Office PowerPoint</Application>
  <PresentationFormat>Экран (4:3)</PresentationFormat>
  <Paragraphs>172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Arial</vt:lpstr>
      <vt:lpstr>Minion Pro Med</vt:lpstr>
      <vt:lpstr>Book Antiqua</vt:lpstr>
      <vt:lpstr>Times New Roman</vt:lpstr>
      <vt:lpstr>Palatino Linotype</vt:lpstr>
      <vt:lpstr>Monotype Corsiva</vt:lpstr>
      <vt:lpstr>Lucida Sans Unicode</vt:lpstr>
      <vt:lpstr>Ленты</vt:lpstr>
      <vt:lpstr>Архитектурні стилі  </vt:lpstr>
      <vt:lpstr>Содержание</vt:lpstr>
      <vt:lpstr>Презентация PowerPoint</vt:lpstr>
      <vt:lpstr>Презентация PowerPoint</vt:lpstr>
      <vt:lpstr>Архитектурный стиль-единство содержания и художественного образа</vt:lpstr>
      <vt:lpstr>Презентация PowerPoint</vt:lpstr>
      <vt:lpstr>Презентация PowerPoint</vt:lpstr>
      <vt:lpstr>Древний Египет</vt:lpstr>
      <vt:lpstr>Презентация PowerPoint</vt:lpstr>
      <vt:lpstr>Презентация PowerPoint</vt:lpstr>
      <vt:lpstr>Для египетской архитектуры была характерна своеобразная форма капителей, изображавших цветок папируса, лотоса или листья пальмы..</vt:lpstr>
      <vt:lpstr>В отдельных случаях на капители высекали изображение головы богини плодородия Хатор</vt:lpstr>
      <vt:lpstr>Древнеегипетский храм .Разрез</vt:lpstr>
      <vt:lpstr>Античное искусство</vt:lpstr>
      <vt:lpstr>Архаический период – до V н.э.</vt:lpstr>
      <vt:lpstr>Парфенон. Афинский Акрополь  V век до н.э.</vt:lpstr>
      <vt:lpstr>Единый архитектурный язык – ордерная система</vt:lpstr>
      <vt:lpstr>Дорический ордер связан с мужественным, тяжёлым стилем ( «мужественный») </vt:lpstr>
      <vt:lpstr>Ионический ордер – связан с мягким и изнеженным стилем  ( «женственный») </vt:lpstr>
      <vt:lpstr>Коринфский ордер – появился в V века до н.э. пропорции уподоблялись девическому телу («девический»)  </vt:lpstr>
      <vt:lpstr> Ордера: 1- дорический  2 - ионический  3 - корифский </vt:lpstr>
      <vt:lpstr> Средние века   </vt:lpstr>
      <vt:lpstr>Презентация PowerPoint</vt:lpstr>
      <vt:lpstr>Презентация PowerPoint</vt:lpstr>
      <vt:lpstr>Готика</vt:lpstr>
      <vt:lpstr>Презентация PowerPoint</vt:lpstr>
      <vt:lpstr>Презентация PowerPoint</vt:lpstr>
      <vt:lpstr>Архитектура эпохи Возрождения</vt:lpstr>
      <vt:lpstr>Презентация PowerPoint</vt:lpstr>
      <vt:lpstr>Презентация PowerPoint</vt:lpstr>
      <vt:lpstr>Барокко</vt:lpstr>
      <vt:lpstr>Презентация PowerPoint</vt:lpstr>
      <vt:lpstr>Презентация PowerPoint</vt:lpstr>
      <vt:lpstr>Рококо (1715 г. - XVIII в.)</vt:lpstr>
      <vt:lpstr>Презентация PowerPoint</vt:lpstr>
      <vt:lpstr>Классици́зм</vt:lpstr>
      <vt:lpstr>Презентация PowerPoint</vt:lpstr>
      <vt:lpstr>Ампир</vt:lpstr>
      <vt:lpstr>Презентация PowerPoint</vt:lpstr>
      <vt:lpstr>Эклектика</vt:lpstr>
      <vt:lpstr>Презентация PowerPoint</vt:lpstr>
      <vt:lpstr>Модерн</vt:lpstr>
      <vt:lpstr>Презентация PowerPoint</vt:lpstr>
      <vt:lpstr>Конструктивизм</vt:lpstr>
      <vt:lpstr>Презентация PowerPoint</vt:lpstr>
      <vt:lpstr>Вывод:</vt:lpstr>
      <vt:lpstr>Источники:</vt:lpstr>
    </vt:vector>
  </TitlesOfParts>
  <Company>Prosv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стандарты общего образования</dc:title>
  <dc:creator>Бакутина</dc:creator>
  <cp:lastModifiedBy>Валентина Іванівна</cp:lastModifiedBy>
  <cp:revision>201</cp:revision>
  <dcterms:created xsi:type="dcterms:W3CDTF">2007-08-07T13:13:33Z</dcterms:created>
  <dcterms:modified xsi:type="dcterms:W3CDTF">2012-10-03T10:09:37Z</dcterms:modified>
</cp:coreProperties>
</file>